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60" r:id="rId5"/>
    <p:sldId id="271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16" r:id="rId42"/>
    <p:sldId id="297" r:id="rId43"/>
    <p:sldId id="298" r:id="rId44"/>
    <p:sldId id="299" r:id="rId45"/>
    <p:sldId id="300" r:id="rId46"/>
    <p:sldId id="301" r:id="rId47"/>
    <p:sldId id="306" r:id="rId48"/>
    <p:sldId id="302" r:id="rId49"/>
    <p:sldId id="303" r:id="rId50"/>
    <p:sldId id="304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5D30-7225-4B43-878F-9F908A4DAD9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F1A0E-28DB-444F-991D-1EC605365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F1A0E-28DB-444F-991D-1EC60536566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0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1.png"/><Relationship Id="rId5" Type="http://schemas.microsoft.com/office/2007/relationships/hdphoto" Target="../media/hdphoto2.wdp"/><Relationship Id="rId6" Type="http://schemas.openxmlformats.org/officeDocument/2006/relationships/image" Target="../media/image32.pn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Relationship Id="rId3" Type="http://schemas.openxmlformats.org/officeDocument/2006/relationships/image" Target="../media/image40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4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Lucida Handwriting"/>
                <a:cs typeface="Lucida Handwriting"/>
              </a:rPr>
              <a:t>The Renaissance</a:t>
            </a:r>
            <a:endParaRPr lang="en-US" sz="4800" dirty="0">
              <a:latin typeface="Lucida Handwriting"/>
              <a:cs typeface="Lucida Handwriti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Lucida Handwriting"/>
                <a:cs typeface="Lucida Handwriting"/>
              </a:rPr>
              <a:t>1300-1600</a:t>
            </a:r>
            <a:endParaRPr lang="en-US" sz="3200" dirty="0"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75122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The Ideal Man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The Renaissance man</a:t>
            </a:r>
          </a:p>
          <a:p>
            <a:pPr lvl="1"/>
            <a:r>
              <a:rPr lang="en-US" sz="2400" dirty="0" smtClean="0">
                <a:latin typeface="Lucida Sans"/>
                <a:cs typeface="Lucida Sans"/>
              </a:rPr>
              <a:t>Is educated in Greek and Latin</a:t>
            </a:r>
          </a:p>
          <a:p>
            <a:pPr lvl="1"/>
            <a:r>
              <a:rPr lang="en-US" sz="2400" dirty="0" smtClean="0">
                <a:latin typeface="Lucida Sans"/>
                <a:cs typeface="Lucida Sans"/>
              </a:rPr>
              <a:t>Is charming, polite and witty</a:t>
            </a:r>
          </a:p>
          <a:p>
            <a:pPr lvl="1"/>
            <a:r>
              <a:rPr lang="en-US" sz="2400" dirty="0" smtClean="0">
                <a:latin typeface="Lucida Sans"/>
                <a:cs typeface="Lucida Sans"/>
              </a:rPr>
              <a:t>Should be able to dance, write poetry, sing, and play music</a:t>
            </a:r>
          </a:p>
          <a:p>
            <a:pPr lvl="1"/>
            <a:r>
              <a:rPr lang="en-US" sz="2400" dirty="0" smtClean="0">
                <a:latin typeface="Lucida Sans"/>
                <a:cs typeface="Lucida Sans"/>
              </a:rPr>
              <a:t>Should also be physically graceful and strong, a skilled rider, wrestler, and swordsman</a:t>
            </a:r>
            <a:endParaRPr lang="en-US" sz="24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25666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The Ideal Woman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The Renaissance woman</a:t>
            </a:r>
          </a:p>
          <a:p>
            <a:pPr lvl="1"/>
            <a:r>
              <a:rPr lang="en-US" sz="2400" dirty="0" smtClean="0">
                <a:latin typeface="Lucida Sans"/>
                <a:cs typeface="Lucida Sans"/>
              </a:rPr>
              <a:t>Was as educated as the Renaissance man</a:t>
            </a:r>
          </a:p>
          <a:p>
            <a:pPr lvl="1"/>
            <a:r>
              <a:rPr lang="en-US" sz="2400" dirty="0" smtClean="0">
                <a:latin typeface="Lucida Sans"/>
                <a:cs typeface="Lucida Sans"/>
              </a:rPr>
              <a:t>Was expected to know the classics, write well, paint, make music, dance, and be charming</a:t>
            </a:r>
          </a:p>
          <a:p>
            <a:pPr lvl="1"/>
            <a:r>
              <a:rPr lang="en-US" sz="2400" dirty="0" smtClean="0">
                <a:latin typeface="Lucida Sans"/>
                <a:cs typeface="Lucida Sans"/>
              </a:rPr>
              <a:t>Should not seek fame</a:t>
            </a:r>
          </a:p>
          <a:p>
            <a:pPr lvl="1"/>
            <a:r>
              <a:rPr lang="en-US" sz="2400" dirty="0" smtClean="0">
                <a:latin typeface="Lucida Sans"/>
                <a:cs typeface="Lucida Sans"/>
              </a:rPr>
              <a:t>Was expected to inspire poetry and art, but not create it</a:t>
            </a:r>
            <a:endParaRPr lang="en-US" sz="24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85841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The Medici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599"/>
            <a:ext cx="7561789" cy="497903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A powerful family in Florence that came to rule.</a:t>
            </a:r>
          </a:p>
          <a:p>
            <a:r>
              <a:rPr lang="en-US" dirty="0" smtClean="0">
                <a:latin typeface="Lucida Sans"/>
                <a:cs typeface="Lucida Sans"/>
              </a:rPr>
              <a:t>They made their fortune in trade and banking.</a:t>
            </a:r>
          </a:p>
          <a:p>
            <a:r>
              <a:rPr lang="en-US" dirty="0" smtClean="0">
                <a:latin typeface="Lucida Sans"/>
                <a:cs typeface="Lucida Sans"/>
              </a:rPr>
              <a:t>In 1434, </a:t>
            </a:r>
            <a:r>
              <a:rPr lang="en-US" dirty="0" err="1" smtClean="0">
                <a:latin typeface="Lucida Sans"/>
                <a:cs typeface="Lucida Sans"/>
              </a:rPr>
              <a:t>Cosimo</a:t>
            </a:r>
            <a:r>
              <a:rPr lang="en-US" dirty="0" smtClean="0">
                <a:latin typeface="Lucida Sans"/>
                <a:cs typeface="Lucida Sans"/>
              </a:rPr>
              <a:t> de Medici won control of the government of Florence.</a:t>
            </a:r>
          </a:p>
          <a:p>
            <a:r>
              <a:rPr lang="en-US" dirty="0" smtClean="0">
                <a:latin typeface="Lucida Sans"/>
                <a:cs typeface="Lucida Sans"/>
              </a:rPr>
              <a:t>He made sure that the city council was loyal to him.  </a:t>
            </a:r>
          </a:p>
          <a:p>
            <a:r>
              <a:rPr lang="en-US" dirty="0" smtClean="0">
                <a:latin typeface="Lucida Sans"/>
                <a:cs typeface="Lucida Sans"/>
              </a:rPr>
              <a:t>For 30 years, he was virtually a dictator of Florence.</a:t>
            </a:r>
          </a:p>
          <a:p>
            <a:r>
              <a:rPr lang="en-US" dirty="0" smtClean="0">
                <a:latin typeface="Lucida Sans"/>
                <a:cs typeface="Lucida Sans"/>
              </a:rPr>
              <a:t>He took pleasure in beautifying the city</a:t>
            </a:r>
          </a:p>
          <a:p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26342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03" y="2194560"/>
            <a:ext cx="7939697" cy="1362075"/>
          </a:xfrm>
        </p:spPr>
        <p:txBody>
          <a:bodyPr/>
          <a:lstStyle/>
          <a:p>
            <a:pPr algn="ctr"/>
            <a:r>
              <a:rPr lang="en-US" sz="5400" dirty="0" smtClean="0">
                <a:latin typeface="Lucida Handwriting"/>
                <a:cs typeface="Lucida Handwriting"/>
              </a:rPr>
              <a:t>Artists of the Renaissance</a:t>
            </a:r>
            <a:endParaRPr lang="en-US" sz="5400" dirty="0">
              <a:latin typeface="Lucida Handwriting"/>
              <a:cs typeface="Lucida Handwriting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0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mo-baptistry-doors.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083">
            <a:off x="2611880" y="704089"/>
            <a:ext cx="5953891" cy="3972096"/>
          </a:xfrm>
          <a:prstGeom prst="rect">
            <a:avLst/>
          </a:prstGeom>
        </p:spPr>
      </p:pic>
      <p:pic>
        <p:nvPicPr>
          <p:cNvPr id="3" name="Picture 2" descr="Ghiberti-Baptistery-Northern-Doors-1401-1424-801x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324">
            <a:off x="674077" y="1056588"/>
            <a:ext cx="3490494" cy="4462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4535" y="5782046"/>
            <a:ext cx="695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Sans"/>
                <a:cs typeface="Lucida Sans"/>
              </a:rPr>
              <a:t>Beautifying Florence the “Gates of Paradise”</a:t>
            </a:r>
            <a:endParaRPr lang="en-US" sz="2400" dirty="0">
              <a:latin typeface="Lucida Sans"/>
              <a:cs typeface="Lucida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169" y="5197270"/>
            <a:ext cx="48715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  <a:latin typeface="Lucida Handwriting"/>
                <a:cs typeface="Lucida Handwriting"/>
              </a:rPr>
              <a:t>Lorenzo Ghiberti</a:t>
            </a:r>
            <a:endParaRPr lang="en-US" sz="3200" b="1" dirty="0">
              <a:solidFill>
                <a:schemeClr val="accent4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76178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aly1026-Florence-IlDuomo,SantaMariaDelFioreCathed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774">
            <a:off x="789549" y="1280425"/>
            <a:ext cx="4445000" cy="2959100"/>
          </a:xfrm>
          <a:prstGeom prst="rect">
            <a:avLst/>
          </a:prstGeom>
        </p:spPr>
      </p:pic>
      <p:pic>
        <p:nvPicPr>
          <p:cNvPr id="2" name="Picture 1" descr="7 brunelleschi--the-dome-of-the-florence-cathed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22">
            <a:off x="4648049" y="599076"/>
            <a:ext cx="33655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451" y="5163578"/>
            <a:ext cx="3741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  <a:latin typeface="Lucida Handwriting"/>
                <a:cs typeface="Lucida Handwriting"/>
              </a:rPr>
              <a:t>Brunelleschi</a:t>
            </a:r>
            <a:endParaRPr lang="en-US" sz="3200" b="1" dirty="0">
              <a:solidFill>
                <a:schemeClr val="accent4"/>
              </a:solidFill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2632" y="60607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9" y="5780738"/>
            <a:ext cx="686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Sans"/>
                <a:cs typeface="Lucida Sans"/>
              </a:rPr>
              <a:t>Proposed a giant dome to cap the cathedral</a:t>
            </a:r>
            <a:endParaRPr lang="en-US" sz="24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23140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1040" y="5266897"/>
            <a:ext cx="4100046" cy="58467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4"/>
                </a:solidFill>
                <a:latin typeface="Lucida Handwriting"/>
                <a:cs typeface="Lucida Handwriting"/>
              </a:rPr>
              <a:t>Donatello</a:t>
            </a:r>
            <a:endParaRPr lang="en-US" sz="3200" b="1" dirty="0">
              <a:solidFill>
                <a:schemeClr val="accent4"/>
              </a:solidFill>
              <a:latin typeface="Lucida Handwriting"/>
              <a:cs typeface="Lucida Handwriting"/>
            </a:endParaRPr>
          </a:p>
        </p:txBody>
      </p:sp>
      <p:pic>
        <p:nvPicPr>
          <p:cNvPr id="4" name="Picture 3" descr="2nd Davi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648">
            <a:off x="4453567" y="638676"/>
            <a:ext cx="2964236" cy="4449135"/>
          </a:xfrm>
          <a:prstGeom prst="rect">
            <a:avLst/>
          </a:prstGeom>
        </p:spPr>
      </p:pic>
      <p:pic>
        <p:nvPicPr>
          <p:cNvPr id="3" name="Picture 2" descr="1st Dav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0680">
            <a:off x="1933789" y="419609"/>
            <a:ext cx="2381771" cy="5113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244" y="5851569"/>
            <a:ext cx="8170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Sans"/>
                <a:cs typeface="Lucida Sans"/>
              </a:rPr>
              <a:t>The statue “David” was the first freestanding human figure in the nude</a:t>
            </a:r>
            <a:r>
              <a:rPr lang="en-US" sz="2000" dirty="0" smtClean="0">
                <a:latin typeface="Lucida Sans"/>
                <a:cs typeface="Lucida Sans"/>
              </a:rPr>
              <a:t>.</a:t>
            </a:r>
            <a:endParaRPr lang="en-US" sz="20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16588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2875" y="4638727"/>
            <a:ext cx="34650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47810"/>
                </a:solidFill>
                <a:latin typeface="Lucida Handwriting"/>
                <a:cs typeface="Lucida Handwriting"/>
              </a:rPr>
              <a:t>Masaccio</a:t>
            </a:r>
            <a:endParaRPr lang="en-US" sz="3200" dirty="0">
              <a:solidFill>
                <a:srgbClr val="C47810"/>
              </a:solidFill>
              <a:latin typeface="Lucida Handwriting"/>
              <a:cs typeface="Lucida Handwriting"/>
            </a:endParaRPr>
          </a:p>
        </p:txBody>
      </p:sp>
      <p:pic>
        <p:nvPicPr>
          <p:cNvPr id="3" name="Picture 2" descr="Masolino,_resurrezione_di_tabita_(full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7084"/>
            <a:ext cx="7620000" cy="349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99" y="5237309"/>
            <a:ext cx="752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Sans"/>
                <a:cs typeface="Lucida Sans"/>
              </a:rPr>
              <a:t>He was the first artist of the Renaissance to use perspective.</a:t>
            </a:r>
            <a:endParaRPr lang="en-US" sz="24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74579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485" y="5299643"/>
            <a:ext cx="34650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47810"/>
                </a:solidFill>
                <a:latin typeface="Lucida Handwriting"/>
                <a:cs typeface="Lucida Handwriting"/>
              </a:rPr>
              <a:t>Machiavelli</a:t>
            </a:r>
            <a:endParaRPr lang="en-US" sz="3200" dirty="0">
              <a:solidFill>
                <a:srgbClr val="C47810"/>
              </a:solidFill>
              <a:latin typeface="Lucida Handwriting"/>
              <a:cs typeface="Lucida Handwriting"/>
            </a:endParaRPr>
          </a:p>
        </p:txBody>
      </p:sp>
      <p:pic>
        <p:nvPicPr>
          <p:cNvPr id="3" name="Picture 2" descr="v_Portrait_of_Niccolò_Machiavelli_by_Santi_di_Ti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148">
            <a:off x="965396" y="503070"/>
            <a:ext cx="3792806" cy="5057075"/>
          </a:xfrm>
          <a:prstGeom prst="rect">
            <a:avLst/>
          </a:prstGeom>
        </p:spPr>
      </p:pic>
      <p:pic>
        <p:nvPicPr>
          <p:cNvPr id="4" name="Picture 3" descr="v_Machiavelli_Principe_Cover_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972">
            <a:off x="4751535" y="849264"/>
            <a:ext cx="3020606" cy="4238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049" y="5884419"/>
            <a:ext cx="799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Lucida Sans"/>
                <a:cs typeface="Lucida Sans"/>
              </a:rPr>
              <a:t>The Prince</a:t>
            </a:r>
            <a:r>
              <a:rPr lang="en-US" sz="2400" dirty="0" smtClean="0">
                <a:solidFill>
                  <a:srgbClr val="000000"/>
                </a:solidFill>
                <a:latin typeface="Lucida Sans"/>
                <a:cs typeface="Lucida Sans"/>
              </a:rPr>
              <a:t> was the response to the French invasion</a:t>
            </a:r>
            <a:endParaRPr lang="en-US" sz="2400" i="1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86568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2875" y="4776785"/>
            <a:ext cx="34650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47810"/>
                </a:solidFill>
                <a:latin typeface="Lucida Handwriting"/>
                <a:cs typeface="Lucida Handwriting"/>
              </a:rPr>
              <a:t>Michelangelo</a:t>
            </a:r>
            <a:endParaRPr lang="en-US" sz="3200" dirty="0">
              <a:solidFill>
                <a:srgbClr val="C47810"/>
              </a:solidFill>
              <a:latin typeface="Lucida Handwriting"/>
              <a:cs typeface="Lucida Handwriting"/>
            </a:endParaRPr>
          </a:p>
        </p:txBody>
      </p:sp>
      <p:pic>
        <p:nvPicPr>
          <p:cNvPr id="4" name="Picture 3" descr="dav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146">
            <a:off x="4992822" y="475522"/>
            <a:ext cx="2254733" cy="4274375"/>
          </a:xfrm>
          <a:prstGeom prst="rect">
            <a:avLst/>
          </a:prstGeom>
        </p:spPr>
      </p:pic>
      <p:pic>
        <p:nvPicPr>
          <p:cNvPr id="3" name="Picture 2" descr="275px-Michelangelo's_Pieta_5450_cropncleaned_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434">
            <a:off x="1104290" y="759973"/>
            <a:ext cx="3987956" cy="4176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226" y="5361561"/>
            <a:ext cx="741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Lucida Sans"/>
                <a:cs typeface="Lucida Sans"/>
              </a:rPr>
              <a:t>Commissioned by Medici and later by a Roman Cardinal</a:t>
            </a:r>
            <a:endParaRPr lang="en-US" sz="2400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95017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The Renaissance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6634"/>
            <a:ext cx="7313613" cy="480878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In this lesson, students will be able to identify significant developments during the Renaissance period.</a:t>
            </a:r>
          </a:p>
          <a:p>
            <a:r>
              <a:rPr lang="en-US" dirty="0" smtClean="0">
                <a:latin typeface="Lucida Sans"/>
                <a:cs typeface="Lucida Sans"/>
              </a:rPr>
              <a:t>Students will be able to identify key players of the Renaissance and specific ideas such as:</a:t>
            </a:r>
          </a:p>
          <a:p>
            <a:pPr marL="450850" lvl="1" indent="0">
              <a:buNone/>
            </a:pPr>
            <a:r>
              <a:rPr lang="en-US" sz="2400" dirty="0" smtClean="0">
                <a:latin typeface="Lucida Sans"/>
                <a:cs typeface="Lucida Sans"/>
              </a:rPr>
              <a:t>Humanism		Perspective	</a:t>
            </a:r>
            <a:endParaRPr lang="en-US" sz="2400" dirty="0">
              <a:latin typeface="Lucida Sans"/>
              <a:cs typeface="Lucida Sans"/>
            </a:endParaRPr>
          </a:p>
          <a:p>
            <a:pPr marL="450850" lvl="1" indent="0">
              <a:buNone/>
            </a:pPr>
            <a:r>
              <a:rPr lang="en-US" sz="2400" dirty="0" smtClean="0">
                <a:latin typeface="Lucida Sans"/>
                <a:cs typeface="Lucida Sans"/>
              </a:rPr>
              <a:t>Donatello</a:t>
            </a:r>
            <a:r>
              <a:rPr lang="en-US" sz="2400" dirty="0">
                <a:latin typeface="Lucida Sans"/>
                <a:cs typeface="Lucida Sans"/>
              </a:rPr>
              <a:t>	</a:t>
            </a:r>
            <a:r>
              <a:rPr lang="en-US" sz="2400" dirty="0" smtClean="0">
                <a:latin typeface="Lucida Sans"/>
                <a:cs typeface="Lucida Sans"/>
              </a:rPr>
              <a:t>	Fresco	</a:t>
            </a:r>
            <a:endParaRPr lang="en-US" sz="2400" dirty="0">
              <a:latin typeface="Lucida Sans"/>
              <a:cs typeface="Lucida Sans"/>
            </a:endParaRPr>
          </a:p>
          <a:p>
            <a:pPr marL="450850" lvl="1" indent="0">
              <a:buNone/>
            </a:pPr>
            <a:r>
              <a:rPr lang="en-US" sz="2400" dirty="0" smtClean="0">
                <a:latin typeface="Lucida Sans"/>
                <a:cs typeface="Lucida Sans"/>
              </a:rPr>
              <a:t>Machiavelli		Leonardo da Vinci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Lucida Sans"/>
                <a:cs typeface="Lucida Sans"/>
              </a:rPr>
              <a:t>Compass			Michelangelo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Lucida Sans"/>
                <a:cs typeface="Lucida Sans"/>
              </a:rPr>
              <a:t>Raphael		</a:t>
            </a:r>
            <a:r>
              <a:rPr lang="en-US" dirty="0" smtClean="0">
                <a:latin typeface="Lucida Sans"/>
                <a:cs typeface="Lucida San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589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stine_Chapel_ceiling_le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2" y="286374"/>
            <a:ext cx="8559019" cy="62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7558" y="4902879"/>
            <a:ext cx="34650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47810"/>
                </a:solidFill>
                <a:latin typeface="Lucida Handwriting"/>
                <a:cs typeface="Lucida Handwriting"/>
              </a:rPr>
              <a:t>Raphael</a:t>
            </a:r>
            <a:endParaRPr lang="en-US" sz="3200" dirty="0">
              <a:solidFill>
                <a:srgbClr val="C47810"/>
              </a:solidFill>
              <a:latin typeface="Lucida Handwriting"/>
              <a:cs typeface="Lucida Handwriting"/>
            </a:endParaRPr>
          </a:p>
        </p:txBody>
      </p:sp>
      <p:pic>
        <p:nvPicPr>
          <p:cNvPr id="3" name="Picture 2" descr="school-of-athens-detail-from-right-hand-side-showing-diogenes-on-the-steps-and-euclid-1511.jpg!Bl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29" y="358990"/>
            <a:ext cx="6822656" cy="4543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829" y="5487655"/>
            <a:ext cx="695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Lucida Sans"/>
                <a:cs typeface="Lucida Sans"/>
              </a:rPr>
              <a:t>Commissioned by Julius II to paint his private library.</a:t>
            </a:r>
            <a:endParaRPr lang="en-US" sz="2400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32032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7950" y="4970065"/>
            <a:ext cx="47074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47810"/>
                </a:solidFill>
                <a:latin typeface="Lucida Handwriting"/>
                <a:cs typeface="Lucida Handwriting"/>
              </a:rPr>
              <a:t>Leonardo da Vinci</a:t>
            </a:r>
            <a:endParaRPr lang="en-US" sz="3200" dirty="0">
              <a:solidFill>
                <a:srgbClr val="C47810"/>
              </a:solidFill>
              <a:latin typeface="Lucida Handwriting"/>
              <a:cs typeface="Lucida Handwriting"/>
            </a:endParaRPr>
          </a:p>
        </p:txBody>
      </p:sp>
      <p:pic>
        <p:nvPicPr>
          <p:cNvPr id="3" name="Picture 2" descr="Da-Vinci-Last-Su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9" y="727766"/>
            <a:ext cx="7529566" cy="4118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567" y="5554841"/>
            <a:ext cx="708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Lucida Sans"/>
                <a:cs typeface="Lucida Sans"/>
              </a:rPr>
              <a:t>Known as the true “Renaissance man”, he was known for many things</a:t>
            </a:r>
            <a:endParaRPr lang="en-US" sz="2400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2736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a_Lisa,_by_Leonardo_da_Vinci,_from_C2RMF_retouch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99" y="268658"/>
            <a:ext cx="4201977" cy="62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The Spread of The Renaissance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Francis I invited Leonardo da Vinci to retire in France and to continue his scientific explorations.</a:t>
            </a:r>
          </a:p>
          <a:p>
            <a:r>
              <a:rPr lang="en-US" dirty="0" smtClean="0">
                <a:latin typeface="Lucida Sans"/>
                <a:cs typeface="Lucida Sans"/>
              </a:rPr>
              <a:t>He also hired Italian artists, decorators, and architects to rebuild his castle.</a:t>
            </a:r>
          </a:p>
          <a:p>
            <a:r>
              <a:rPr lang="en-US" dirty="0" smtClean="0">
                <a:latin typeface="Lucida Sans"/>
                <a:cs typeface="Lucida Sans"/>
              </a:rPr>
              <a:t>A great Renaissance painter, Jan van Eyck, used a new oil-based painting style that allowed for subtle color in clothing and jewels.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82584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ing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5" y="338731"/>
            <a:ext cx="4387273" cy="60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04" y="481858"/>
            <a:ext cx="7910189" cy="868362"/>
          </a:xfrm>
        </p:spPr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End of the Renaissance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1858"/>
            <a:ext cx="7313613" cy="40560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Lucida Sans"/>
                <a:cs typeface="Lucida Sans"/>
              </a:rPr>
              <a:t>Ended around 1600 A.D.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Sans"/>
                <a:cs typeface="Lucida Sans"/>
              </a:rPr>
              <a:t>New ideas and artistic styles still appeared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Sans"/>
                <a:cs typeface="Lucida Sans"/>
              </a:rPr>
              <a:t>The effects of The Renaissance still remain today</a:t>
            </a:r>
            <a:endParaRPr lang="en-US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74886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Exploration</a:t>
            </a:r>
            <a:endParaRPr lang="en-US" sz="4800" b="1" dirty="0">
              <a:solidFill>
                <a:srgbClr val="0000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39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Explorers discover new lands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During Leonardo’s lifetime (1452-1519), Portuguese sailors charted the entire coast of Africa.</a:t>
            </a:r>
          </a:p>
          <a:p>
            <a:r>
              <a:rPr lang="en-US" dirty="0" smtClean="0">
                <a:latin typeface="Lucida Sans"/>
                <a:cs typeface="Lucida Sans"/>
              </a:rPr>
              <a:t>The year Leonardo died (1519), a ship sailed from Spain that was to circle the entire world.</a:t>
            </a:r>
          </a:p>
          <a:p>
            <a:r>
              <a:rPr lang="en-US" dirty="0" smtClean="0">
                <a:latin typeface="Lucida Sans"/>
                <a:cs typeface="Lucida Sans"/>
              </a:rPr>
              <a:t>Historians believe that the Renaissance spirit played an important role in helping to launch the Age of Exploration.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13370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Factors Encouraged Exploration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The Crusades stimulated a growing demand for spices and other luxury goods.</a:t>
            </a:r>
          </a:p>
          <a:p>
            <a:r>
              <a:rPr lang="en-US" dirty="0" smtClean="0">
                <a:latin typeface="Lucida Sans"/>
                <a:cs typeface="Lucida Sans"/>
              </a:rPr>
              <a:t>The spice trade was highly profitable.</a:t>
            </a:r>
          </a:p>
          <a:p>
            <a:r>
              <a:rPr lang="en-US" dirty="0" smtClean="0">
                <a:latin typeface="Lucida Sans"/>
                <a:cs typeface="Lucida Sans"/>
              </a:rPr>
              <a:t>Italian merchants could charge high prices for these goods because they had a </a:t>
            </a:r>
            <a:r>
              <a:rPr lang="en-US" b="1" dirty="0" smtClean="0">
                <a:latin typeface="Lucida Sans"/>
                <a:cs typeface="Lucida Sans"/>
              </a:rPr>
              <a:t>monopoly</a:t>
            </a:r>
            <a:r>
              <a:rPr lang="en-US" dirty="0" smtClean="0">
                <a:latin typeface="Lucida Sans"/>
                <a:cs typeface="Lucida Sans"/>
              </a:rPr>
              <a:t>.</a:t>
            </a:r>
          </a:p>
          <a:p>
            <a:r>
              <a:rPr lang="en-US" dirty="0" smtClean="0">
                <a:latin typeface="Lucida Sans"/>
                <a:cs typeface="Lucida Sans"/>
              </a:rPr>
              <a:t>By the 1400s, the new monarchs of France, England, Spain, and Portugal wanted a share of this profitable trade.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97155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Where it began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451351" cy="474434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The Renaissance did not replace the Middle Ages over night.</a:t>
            </a:r>
          </a:p>
          <a:p>
            <a:r>
              <a:rPr lang="en-US" dirty="0" smtClean="0">
                <a:latin typeface="Lucida Sans"/>
                <a:cs typeface="Lucida Sans"/>
              </a:rPr>
              <a:t>Italy is where it all began. Roughly around 1300 A.D.</a:t>
            </a:r>
          </a:p>
          <a:p>
            <a:r>
              <a:rPr lang="en-US" dirty="0" smtClean="0">
                <a:latin typeface="Lucida Sans"/>
                <a:cs typeface="Lucida Sans"/>
              </a:rPr>
              <a:t>Eventually the new styles in art, writing, and thought spread northward to the Netherlands, France, Germany, and England.</a:t>
            </a:r>
          </a:p>
          <a:p>
            <a:r>
              <a:rPr lang="en-US" dirty="0" smtClean="0">
                <a:latin typeface="Lucida Sans"/>
                <a:cs typeface="Lucida Sans"/>
              </a:rPr>
              <a:t>While the early writers and artists of the Renaissance were creating their masterpieces in Italy, France and England were locked in the Hundred Years’ War.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16282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78" y="503238"/>
            <a:ext cx="7441135" cy="868362"/>
          </a:xfrm>
        </p:spPr>
        <p:txBody>
          <a:bodyPr/>
          <a:lstStyle/>
          <a:p>
            <a:pPr algn="l"/>
            <a:r>
              <a:rPr lang="en-US" sz="4400" b="1" dirty="0" smtClean="0">
                <a:latin typeface="Lucida Handwriting"/>
                <a:cs typeface="Lucida Handwriting"/>
              </a:rPr>
              <a:t>Spreading Christianity</a:t>
            </a:r>
            <a:endParaRPr lang="en-US" sz="4400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97081"/>
            <a:ext cx="7313613" cy="4056062"/>
          </a:xfrm>
        </p:spPr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The Crusades created a hostility between the Christians and Muslims.  </a:t>
            </a:r>
          </a:p>
          <a:p>
            <a:r>
              <a:rPr lang="en-US" dirty="0" smtClean="0">
                <a:latin typeface="Lucida Sans"/>
                <a:cs typeface="Lucida Sans"/>
              </a:rPr>
              <a:t>Spain and Portugal led the charge to reclaim Africa from the Muslims.</a:t>
            </a:r>
          </a:p>
          <a:p>
            <a:r>
              <a:rPr lang="en-US" dirty="0" smtClean="0">
                <a:latin typeface="Lucida Sans"/>
                <a:cs typeface="Lucida Sans"/>
              </a:rPr>
              <a:t>Europeans believed that they had a sacred duty to convert non-Christians.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290530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New Technology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050"/>
            <a:ext cx="7313613" cy="4056062"/>
          </a:xfrm>
        </p:spPr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In the 1400s, shipbuilders designed a new vessel called the </a:t>
            </a:r>
            <a:r>
              <a:rPr lang="en-US" b="1" dirty="0" smtClean="0">
                <a:latin typeface="Lucida Sans"/>
                <a:cs typeface="Lucida Sans"/>
              </a:rPr>
              <a:t>caravel</a:t>
            </a:r>
            <a:r>
              <a:rPr lang="en-US" dirty="0" smtClean="0">
                <a:latin typeface="Lucida Sans"/>
                <a:cs typeface="Lucida Sans"/>
              </a:rPr>
              <a:t>. The hull was designed to ride out an ocean storm.</a:t>
            </a:r>
          </a:p>
          <a:p>
            <a:r>
              <a:rPr lang="en-US" dirty="0" smtClean="0">
                <a:latin typeface="Lucida Sans"/>
                <a:cs typeface="Lucida Sans"/>
              </a:rPr>
              <a:t>Two other inventions were the astrolabe and the </a:t>
            </a:r>
            <a:r>
              <a:rPr lang="en-US" b="1" dirty="0" smtClean="0">
                <a:latin typeface="Lucida Sans"/>
                <a:cs typeface="Lucida Sans"/>
              </a:rPr>
              <a:t>compass</a:t>
            </a:r>
            <a:r>
              <a:rPr lang="en-US" dirty="0" smtClean="0">
                <a:latin typeface="Lucida Sans"/>
                <a:cs typeface="Lucida Sans"/>
              </a:rPr>
              <a:t>.</a:t>
            </a:r>
            <a:endParaRPr lang="en-US" b="1" dirty="0">
              <a:latin typeface="Lucida Sans"/>
              <a:cs typeface="Lucida Sans"/>
            </a:endParaRPr>
          </a:p>
        </p:txBody>
      </p:sp>
      <p:pic>
        <p:nvPicPr>
          <p:cNvPr id="4" name="Picture 3" descr="land-col-3-mastedcaravels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8" b="99034" l="9818" r="93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47784"/>
            <a:ext cx="5449645" cy="3425334"/>
          </a:xfrm>
          <a:prstGeom prst="rect">
            <a:avLst/>
          </a:prstGeom>
        </p:spPr>
      </p:pic>
      <p:pic>
        <p:nvPicPr>
          <p:cNvPr id="5" name="Picture 4" descr="Astrolabe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399">
            <a:off x="5719428" y="3336795"/>
            <a:ext cx="1289235" cy="1534190"/>
          </a:xfrm>
          <a:prstGeom prst="rect">
            <a:avLst/>
          </a:prstGeom>
        </p:spPr>
      </p:pic>
      <p:pic>
        <p:nvPicPr>
          <p:cNvPr id="6" name="Picture 5" descr="lodestone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4167" l="3281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457">
            <a:off x="5965765" y="4657347"/>
            <a:ext cx="3017831" cy="16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3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The Portuguese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6634"/>
            <a:ext cx="7575594" cy="501586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Prince Henry opened a famous center for navigation.  Geographers, astronomers, and navigators exchanged information about stars, winds, tides, and newly discovered lands.</a:t>
            </a:r>
          </a:p>
          <a:p>
            <a:r>
              <a:rPr lang="en-US" dirty="0" smtClean="0">
                <a:latin typeface="Lucida Sans"/>
                <a:cs typeface="Lucida Sans"/>
              </a:rPr>
              <a:t>New islands were discovered along with gold and slaves.  </a:t>
            </a:r>
          </a:p>
          <a:p>
            <a:r>
              <a:rPr lang="en-US" dirty="0" smtClean="0">
                <a:latin typeface="Lucida Sans"/>
                <a:cs typeface="Lucida Sans"/>
              </a:rPr>
              <a:t>During the next 60 years after 1441, the Portuguese enslaved almost 50,000 Africans.</a:t>
            </a:r>
          </a:p>
          <a:p>
            <a:r>
              <a:rPr lang="en-US" dirty="0" smtClean="0">
                <a:latin typeface="Lucida Sans"/>
                <a:cs typeface="Lucida Sans"/>
              </a:rPr>
              <a:t>Trading posts were set up along the African coast and did a thriving business in gold, ivory, and slaves.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97471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The Portuguese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6634"/>
            <a:ext cx="7575594" cy="501586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In 1488, a captain named </a:t>
            </a:r>
            <a:r>
              <a:rPr lang="en-US" dirty="0" err="1" smtClean="0">
                <a:latin typeface="Lucida Sans"/>
                <a:cs typeface="Lucida Sans"/>
              </a:rPr>
              <a:t>Bartholomeu</a:t>
            </a:r>
            <a:r>
              <a:rPr lang="en-US" dirty="0" smtClean="0">
                <a:latin typeface="Lucida Sans"/>
                <a:cs typeface="Lucida Sans"/>
              </a:rPr>
              <a:t> Dias reached the southernmost tip of Africa.  This is the place we know today as the Cape of Good Hope.</a:t>
            </a:r>
          </a:p>
          <a:p>
            <a:r>
              <a:rPr lang="en-US" dirty="0" smtClean="0">
                <a:latin typeface="Lucida Sans"/>
                <a:cs typeface="Lucida Sans"/>
              </a:rPr>
              <a:t>In 1497, a young captain Vasco da Gama sailed on past the Cape and made it to India.</a:t>
            </a:r>
          </a:p>
          <a:p>
            <a:r>
              <a:rPr lang="en-US" dirty="0" smtClean="0">
                <a:latin typeface="Lucida Sans"/>
                <a:cs typeface="Lucida Sans"/>
              </a:rPr>
              <a:t>The Portuguese had finally found a direct sea route to India.</a:t>
            </a:r>
          </a:p>
          <a:p>
            <a:r>
              <a:rPr lang="en-US" dirty="0" smtClean="0">
                <a:latin typeface="Lucida Sans"/>
                <a:cs typeface="Lucida Sans"/>
              </a:rPr>
              <a:t>Once control of the Indian Ocean was gained, the Portuguese had the spice trade in their grasp.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939929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083thumb - Bartholomeu Dias - Explor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61" y="483201"/>
            <a:ext cx="3447183" cy="5132283"/>
          </a:xfrm>
          <a:prstGeom prst="rect">
            <a:avLst/>
          </a:prstGeom>
        </p:spPr>
      </p:pic>
      <p:pic>
        <p:nvPicPr>
          <p:cNvPr id="6" name="Picture 5" descr="Vasco-da-Gama1-228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971">
            <a:off x="756234" y="2367413"/>
            <a:ext cx="2895600" cy="3810000"/>
          </a:xfrm>
          <a:prstGeom prst="rect">
            <a:avLst/>
          </a:prstGeom>
        </p:spPr>
      </p:pic>
      <p:pic>
        <p:nvPicPr>
          <p:cNvPr id="7" name="Picture 6" descr="Christopher_Columb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703">
            <a:off x="5367585" y="2718519"/>
            <a:ext cx="2943048" cy="3545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6908" y="5591325"/>
            <a:ext cx="201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Da Gama</a:t>
            </a:r>
            <a:endParaRPr lang="en-US" sz="2400" b="1" dirty="0">
              <a:solidFill>
                <a:schemeClr val="bg1"/>
              </a:solidFill>
              <a:latin typeface="Lucida Handwriting"/>
              <a:cs typeface="Lucida Handwriting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4240" y="5591325"/>
            <a:ext cx="189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Columbus</a:t>
            </a:r>
            <a:endParaRPr lang="en-US" sz="2400" b="1" dirty="0">
              <a:solidFill>
                <a:srgbClr val="FFFFFF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741550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Spain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1858"/>
            <a:ext cx="7313613" cy="4056062"/>
          </a:xfrm>
        </p:spPr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Christopher Columbus proposed a new route to reach the Indies.</a:t>
            </a:r>
          </a:p>
          <a:p>
            <a:r>
              <a:rPr lang="en-US" dirty="0" smtClean="0">
                <a:latin typeface="Lucida Sans"/>
                <a:cs typeface="Lucida Sans"/>
              </a:rPr>
              <a:t>Three ships-the Nina, the </a:t>
            </a:r>
            <a:r>
              <a:rPr lang="en-US" dirty="0" err="1" smtClean="0">
                <a:latin typeface="Lucida Sans"/>
                <a:cs typeface="Lucida Sans"/>
              </a:rPr>
              <a:t>Pinta</a:t>
            </a:r>
            <a:r>
              <a:rPr lang="en-US" dirty="0" smtClean="0">
                <a:latin typeface="Lucida Sans"/>
                <a:cs typeface="Lucida Sans"/>
              </a:rPr>
              <a:t>, and the Santa Maria.</a:t>
            </a:r>
          </a:p>
          <a:p>
            <a:r>
              <a:rPr lang="en-US" dirty="0" smtClean="0">
                <a:latin typeface="Lucida Sans"/>
                <a:cs typeface="Lucida Sans"/>
              </a:rPr>
              <a:t>Columbus would cross the Atlantic three more times. </a:t>
            </a:r>
          </a:p>
          <a:p>
            <a:r>
              <a:rPr lang="en-US" dirty="0" smtClean="0">
                <a:latin typeface="Lucida Sans"/>
                <a:cs typeface="Lucida Sans"/>
              </a:rPr>
              <a:t>He never reached the lands that Marco Polo spoke about.</a:t>
            </a:r>
          </a:p>
          <a:p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114560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_exploration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65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74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Other Explorers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5664"/>
            <a:ext cx="7313613" cy="4056062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Lucida Sans"/>
                <a:cs typeface="Lucida Sans"/>
              </a:rPr>
              <a:t>Amerigo</a:t>
            </a:r>
            <a:r>
              <a:rPr lang="en-US" dirty="0" smtClean="0">
                <a:latin typeface="Lucida Sans"/>
                <a:cs typeface="Lucida Sans"/>
              </a:rPr>
              <a:t> Vespucci discovered the “Americas” before Columbus.</a:t>
            </a:r>
          </a:p>
          <a:p>
            <a:r>
              <a:rPr lang="en-US" dirty="0" smtClean="0">
                <a:latin typeface="Lucida Sans"/>
                <a:cs typeface="Lucida Sans"/>
              </a:rPr>
              <a:t>In his letters, he described the coastline of Brazil. This was </a:t>
            </a:r>
            <a:r>
              <a:rPr lang="en-US" smtClean="0">
                <a:latin typeface="Lucida Sans"/>
                <a:cs typeface="Lucida Sans"/>
              </a:rPr>
              <a:t>not Asia.</a:t>
            </a:r>
            <a:endParaRPr lang="en-US" dirty="0" smtClean="0">
              <a:latin typeface="Lucida Sans"/>
              <a:cs typeface="Lucida Sans"/>
            </a:endParaRPr>
          </a:p>
          <a:p>
            <a:r>
              <a:rPr lang="en-US" dirty="0" smtClean="0">
                <a:latin typeface="Lucida Sans"/>
                <a:cs typeface="Lucida Sans"/>
              </a:rPr>
              <a:t>Soon it became known of Columbus’ mistake.</a:t>
            </a:r>
          </a:p>
          <a:p>
            <a:r>
              <a:rPr lang="en-US" dirty="0" smtClean="0">
                <a:latin typeface="Lucida Sans"/>
                <a:cs typeface="Lucida Sans"/>
              </a:rPr>
              <a:t>In 1513, Vasco Nunez made it through the rain forests of Panama and set eyes on the Pacific Ocean.</a:t>
            </a:r>
          </a:p>
        </p:txBody>
      </p:sp>
    </p:spTree>
    <p:extLst>
      <p:ext uri="{BB962C8B-B14F-4D97-AF65-F5344CB8AC3E}">
        <p14:creationId xmlns:p14="http://schemas.microsoft.com/office/powerpoint/2010/main" val="1787700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Rivalry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1858"/>
            <a:ext cx="7313613" cy="44636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The claims of new found lands caused problems between Portugal and Spain.</a:t>
            </a:r>
          </a:p>
          <a:p>
            <a:r>
              <a:rPr lang="en-US" dirty="0" smtClean="0">
                <a:latin typeface="Lucida Sans"/>
                <a:cs typeface="Lucida Sans"/>
              </a:rPr>
              <a:t>In 1493, the pope divided the “Indies” into the west and east.  </a:t>
            </a:r>
          </a:p>
          <a:p>
            <a:r>
              <a:rPr lang="en-US" dirty="0" smtClean="0">
                <a:latin typeface="Lucida Sans"/>
                <a:cs typeface="Lucida Sans"/>
              </a:rPr>
              <a:t>Spain and Portugal sign the Treaty of </a:t>
            </a:r>
            <a:r>
              <a:rPr lang="en-US" dirty="0" err="1" smtClean="0">
                <a:latin typeface="Lucida Sans"/>
                <a:cs typeface="Lucida Sans"/>
              </a:rPr>
              <a:t>Tordesillas</a:t>
            </a:r>
            <a:r>
              <a:rPr lang="en-US" dirty="0" smtClean="0">
                <a:latin typeface="Lucida Sans"/>
                <a:cs typeface="Lucida Sans"/>
              </a:rPr>
              <a:t>.</a:t>
            </a:r>
          </a:p>
          <a:p>
            <a:r>
              <a:rPr lang="en-US" dirty="0" smtClean="0">
                <a:latin typeface="Lucida Sans"/>
                <a:cs typeface="Lucida Sans"/>
              </a:rPr>
              <a:t>Later, explorers discovered the Amazon River and Portugal claimed the river and the lands surrounding it.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029019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A Trip Around the World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In 1519, a Portuguese nobleman named Ferdinand Magellan set out to sail around the world.</a:t>
            </a:r>
          </a:p>
          <a:p>
            <a:r>
              <a:rPr lang="en-US" dirty="0" smtClean="0">
                <a:latin typeface="Lucida Sans"/>
                <a:cs typeface="Lucida Sans"/>
              </a:rPr>
              <a:t>5 old ships and 230 men sailed around the new found continent and headed west.  </a:t>
            </a:r>
          </a:p>
          <a:p>
            <a:r>
              <a:rPr lang="en-US" dirty="0" smtClean="0">
                <a:latin typeface="Lucida Sans"/>
                <a:cs typeface="Lucida Sans"/>
              </a:rPr>
              <a:t>For three years, no word was heard of their voyage.  </a:t>
            </a:r>
          </a:p>
          <a:p>
            <a:r>
              <a:rPr lang="en-US" dirty="0" smtClean="0">
                <a:latin typeface="Lucida Sans"/>
                <a:cs typeface="Lucida Sans"/>
              </a:rPr>
              <a:t>Finally in September 1522, one lonely ship returns carrying 18 men. 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46595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/>
                <a:cs typeface="Lucida Handwriting"/>
              </a:rPr>
              <a:t>Tale of three cities</a:t>
            </a:r>
            <a:endParaRPr lang="en-US" dirty="0">
              <a:latin typeface="Lucida Handwriting"/>
              <a:cs typeface="Lucida Handwriting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2" cy="349879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Genoa, Venice and Florence were major seaports.  Their population was around 100,000 each.  The merchants dominated the rich Mediterranean trade.</a:t>
            </a:r>
          </a:p>
          <a:p>
            <a:endParaRPr lang="en-US" dirty="0" smtClean="0">
              <a:latin typeface="Lucida Sans"/>
              <a:cs typeface="Lucida Sans"/>
            </a:endParaRPr>
          </a:p>
          <a:p>
            <a:r>
              <a:rPr lang="en-US" dirty="0" smtClean="0">
                <a:latin typeface="Lucida Sans"/>
                <a:cs typeface="Lucida Sans"/>
              </a:rPr>
              <a:t>Even though the Black Death of 1348 struck Italy hard, they recovered quickly.</a:t>
            </a:r>
            <a:endParaRPr lang="en-US" dirty="0">
              <a:latin typeface="Lucida Sans"/>
              <a:cs typeface="Lucida Sans"/>
            </a:endParaRPr>
          </a:p>
          <a:p>
            <a:endParaRPr lang="en-US" dirty="0">
              <a:latin typeface="Lucida Sans"/>
              <a:cs typeface="Lucida Sans"/>
            </a:endParaRPr>
          </a:p>
        </p:txBody>
      </p:sp>
      <p:pic>
        <p:nvPicPr>
          <p:cNvPr id="5" name="Picture Placeholder 4" descr="renaissance_italy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" b="-324"/>
          <a:stretch/>
        </p:blipFill>
        <p:spPr/>
      </p:pic>
    </p:spTree>
    <p:extLst>
      <p:ext uri="{BB962C8B-B14F-4D97-AF65-F5344CB8AC3E}">
        <p14:creationId xmlns:p14="http://schemas.microsoft.com/office/powerpoint/2010/main" val="374335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Lucida Handwriting"/>
                <a:cs typeface="Lucida Handwriting"/>
              </a:rPr>
              <a:t>Colonization</a:t>
            </a:r>
            <a:endParaRPr lang="en-US" sz="4800" b="1" dirty="0">
              <a:latin typeface="Lucida Handwriting"/>
              <a:cs typeface="Lucida Handwriti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67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Objectives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Students will be able to assess the impact of the First Global Age, including the Columbian Exchange; the origins and consequences of European overseas expansion.</a:t>
            </a:r>
          </a:p>
          <a:p>
            <a:r>
              <a:rPr lang="en-US" dirty="0" smtClean="0">
                <a:latin typeface="Lucida Sans"/>
                <a:cs typeface="Lucida Sans"/>
              </a:rPr>
              <a:t>Transformations in the Americas, Africa and Europe and conflicts among European </a:t>
            </a:r>
            <a:r>
              <a:rPr lang="en-US" smtClean="0">
                <a:latin typeface="Lucida Sans"/>
                <a:cs typeface="Lucida Sans"/>
              </a:rPr>
              <a:t>maritime and land powers.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229035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latin typeface="Lucida Handwriting"/>
                <a:cs typeface="Lucida Handwriting"/>
              </a:rPr>
              <a:t>Other countries started colonies in America</a:t>
            </a:r>
            <a:endParaRPr lang="en-US" sz="4000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Spain’s discoveries open a new world for ambitious European explorers.</a:t>
            </a:r>
          </a:p>
          <a:p>
            <a:r>
              <a:rPr lang="en-US" dirty="0" smtClean="0">
                <a:latin typeface="Lucida Sans"/>
                <a:cs typeface="Lucida Sans"/>
              </a:rPr>
              <a:t>Even though the Treaty of </a:t>
            </a:r>
            <a:r>
              <a:rPr lang="en-US" dirty="0" err="1" smtClean="0">
                <a:latin typeface="Lucida Sans"/>
                <a:cs typeface="Lucida Sans"/>
              </a:rPr>
              <a:t>Tordesillas</a:t>
            </a:r>
            <a:r>
              <a:rPr lang="en-US" dirty="0" smtClean="0">
                <a:latin typeface="Lucida Sans"/>
                <a:cs typeface="Lucida Sans"/>
              </a:rPr>
              <a:t> divided the newly discovered lands between Spain and Portugal, other European countries chose to ignore it.</a:t>
            </a:r>
          </a:p>
          <a:p>
            <a:r>
              <a:rPr lang="en-US" dirty="0" smtClean="0">
                <a:latin typeface="Lucida Sans"/>
                <a:cs typeface="Lucida Sans"/>
              </a:rPr>
              <a:t>During the 1700s, the French, English and Dutch all founded colonies in North America.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92116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France founded a vast empire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181" y="1624692"/>
            <a:ext cx="4165792" cy="5029673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After Magellan’s long and dangerous voyage around South America, other European explorers hoped to find an alternate route to the Pacific.</a:t>
            </a:r>
          </a:p>
          <a:p>
            <a:r>
              <a:rPr lang="en-US" sz="1600" dirty="0" smtClean="0">
                <a:latin typeface="Lucida Sans"/>
                <a:cs typeface="Lucida Sans"/>
              </a:rPr>
              <a:t>In 1524, French king Francis I sponsored Giovanni de Verrazano to search for a new route to the Pacific.</a:t>
            </a:r>
          </a:p>
          <a:p>
            <a:r>
              <a:rPr lang="en-US" sz="1600" dirty="0" smtClean="0">
                <a:latin typeface="Lucida Sans"/>
                <a:cs typeface="Lucida Sans"/>
              </a:rPr>
              <a:t>Even though he did not find a northwest passage, he discovered what is known today as the New York Harbor.</a:t>
            </a:r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 smtClean="0">
                <a:latin typeface="Lucida Sans"/>
                <a:cs typeface="Lucida Sans"/>
              </a:rPr>
              <a:t>In 1534, another Frenchman Jacques Cartier, discovered Montreal while sailing up the St. Lawrence.</a:t>
            </a:r>
          </a:p>
        </p:txBody>
      </p:sp>
      <p:pic>
        <p:nvPicPr>
          <p:cNvPr id="5" name="Content Placeholder 4" descr="Portrait_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6" r="-3276"/>
          <a:stretch>
            <a:fillRect/>
          </a:stretch>
        </p:blipFill>
        <p:spPr>
          <a:xfrm>
            <a:off x="6278763" y="920600"/>
            <a:ext cx="2699578" cy="3070980"/>
          </a:xfrm>
        </p:spPr>
      </p:pic>
      <p:pic>
        <p:nvPicPr>
          <p:cNvPr id="7" name="Picture 6" descr="Jacques_Cartier_Portra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73" y="3055955"/>
            <a:ext cx="2568919" cy="3598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5411" y="1624692"/>
            <a:ext cx="205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Lucida Handwriting"/>
                <a:cs typeface="Lucida Handwriting"/>
              </a:rPr>
              <a:t>Verrazano</a:t>
            </a:r>
            <a:endParaRPr lang="en-US" sz="2400" dirty="0">
              <a:solidFill>
                <a:schemeClr val="accent4"/>
              </a:solidFill>
              <a:latin typeface="Lucida Handwriting"/>
              <a:cs typeface="Lucida Handwriting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7752" y="5701755"/>
            <a:ext cx="1518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Lucida Handwriting"/>
                <a:cs typeface="Lucida Handwriting"/>
              </a:rPr>
              <a:t>Cartier</a:t>
            </a:r>
            <a:endParaRPr lang="en-US" sz="2400" dirty="0">
              <a:solidFill>
                <a:schemeClr val="accent4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3100943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Lands claimed for France</a:t>
            </a:r>
            <a:endParaRPr lang="en-US" b="1" dirty="0">
              <a:latin typeface="Lucida Handwriting"/>
              <a:cs typeface="Lucida Handwriting"/>
            </a:endParaRPr>
          </a:p>
        </p:txBody>
      </p:sp>
      <p:pic>
        <p:nvPicPr>
          <p:cNvPr id="4" name="Content Placeholder 3" descr="explorations-atlantic-coast-236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88" r="-77088"/>
          <a:stretch>
            <a:fillRect/>
          </a:stretch>
        </p:blipFill>
        <p:spPr>
          <a:xfrm>
            <a:off x="-1198785" y="1882412"/>
            <a:ext cx="7471335" cy="4169333"/>
          </a:xfrm>
        </p:spPr>
      </p:pic>
      <p:pic>
        <p:nvPicPr>
          <p:cNvPr id="6" name="Picture 5" descr="french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50" y="1371600"/>
            <a:ext cx="38354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29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Champlain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599"/>
            <a:ext cx="7451351" cy="510329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In 1608, Samuel de Champlain sailed up the St. Lawrence River.  He discovered a new colony that is now known as Quebec.</a:t>
            </a:r>
          </a:p>
          <a:p>
            <a:r>
              <a:rPr lang="en-US" dirty="0" smtClean="0">
                <a:latin typeface="Lucida Sans"/>
                <a:cs typeface="Lucida Sans"/>
              </a:rPr>
              <a:t>Quebec soon became the center for a thriving fur trade.  Champlain used Quebec as a base to explore more of the region.  </a:t>
            </a:r>
          </a:p>
          <a:p>
            <a:r>
              <a:rPr lang="en-US" dirty="0" smtClean="0">
                <a:latin typeface="Lucida Sans"/>
                <a:cs typeface="Lucida Sans"/>
              </a:rPr>
              <a:t>Champlain was an accomplished navigator, making 23 voyages between France and New France. </a:t>
            </a:r>
          </a:p>
          <a:p>
            <a:r>
              <a:rPr lang="en-US" dirty="0" smtClean="0">
                <a:latin typeface="Lucida Sans"/>
                <a:cs typeface="Lucida Sans"/>
              </a:rPr>
              <a:t>His policy for cooperating with Native Americans in the fur trade brought new wealth to France.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564389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Discovery of the Mississippi River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A great river was discovered and explorers hoped that it would lead to the west.</a:t>
            </a:r>
          </a:p>
          <a:p>
            <a:r>
              <a:rPr lang="en-US" dirty="0" smtClean="0">
                <a:latin typeface="Lucida Sans"/>
                <a:cs typeface="Lucida Sans"/>
              </a:rPr>
              <a:t>In the summer of 1673, a fur trader and a priest traveled 700 miles down the Mississippi River.  Disappointment followed when the river flowed into the Gulf of Mexico.</a:t>
            </a:r>
          </a:p>
          <a:p>
            <a:r>
              <a:rPr lang="en-US" dirty="0" smtClean="0">
                <a:latin typeface="Lucida Sans"/>
                <a:cs typeface="Lucida Sans"/>
              </a:rPr>
              <a:t>In 1682, a man named LaSalle also sailed down the Mississippi and claimed the land as Louisiana in honor of King Louis XIV.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717655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LaSalle’s Discovery</a:t>
            </a:r>
            <a:endParaRPr lang="en-US" b="1" dirty="0">
              <a:latin typeface="Lucida Handwriting"/>
              <a:cs typeface="Lucida Handwriting"/>
            </a:endParaRPr>
          </a:p>
        </p:txBody>
      </p:sp>
      <p:pic>
        <p:nvPicPr>
          <p:cNvPr id="4" name="Content Placeholder 3" descr="time_02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1" r="-14011"/>
          <a:stretch>
            <a:fillRect/>
          </a:stretch>
        </p:blipFill>
        <p:spPr>
          <a:xfrm>
            <a:off x="613094" y="1735137"/>
            <a:ext cx="7973846" cy="4422221"/>
          </a:xfrm>
        </p:spPr>
      </p:pic>
    </p:spTree>
    <p:extLst>
      <p:ext uri="{BB962C8B-B14F-4D97-AF65-F5344CB8AC3E}">
        <p14:creationId xmlns:p14="http://schemas.microsoft.com/office/powerpoint/2010/main" val="955920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Lucida Handwriting"/>
                <a:cs typeface="Lucida Handwriting"/>
              </a:rPr>
              <a:t>New France</a:t>
            </a:r>
            <a:endParaRPr lang="en-US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08631"/>
            <a:ext cx="7313613" cy="46244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Both Champlain and LaSalle dreamed of building a great French empire in North America.</a:t>
            </a:r>
          </a:p>
          <a:p>
            <a:r>
              <a:rPr lang="en-US" dirty="0" smtClean="0">
                <a:latin typeface="Lucida Sans"/>
                <a:cs typeface="Lucida Sans"/>
              </a:rPr>
              <a:t>Since the French government insisted that only Catholics could settle in North America, it left the territory thinly settled.</a:t>
            </a:r>
          </a:p>
          <a:p>
            <a:r>
              <a:rPr lang="en-US" dirty="0" smtClean="0">
                <a:latin typeface="Lucida Sans"/>
                <a:cs typeface="Lucida Sans"/>
              </a:rPr>
              <a:t>By 1750, only 80,000 settlers lived in New France. </a:t>
            </a:r>
          </a:p>
          <a:p>
            <a:r>
              <a:rPr lang="en-US" dirty="0" smtClean="0">
                <a:latin typeface="Lucida Sans"/>
                <a:cs typeface="Lucida Sans"/>
              </a:rPr>
              <a:t>The founding of New Orleans gave France a great claim to a vast empire and thriving fur trade.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121526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Founding the Thirteen Colonies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The explorations of the Spanish and French fired the imagination of an Englishman named Sir Walter Raleigh.  Raleigh knew that England already had interests in the Americas.</a:t>
            </a:r>
          </a:p>
          <a:p>
            <a:r>
              <a:rPr lang="en-US" dirty="0" smtClean="0">
                <a:latin typeface="Lucida Sans"/>
                <a:cs typeface="Lucida Sans"/>
              </a:rPr>
              <a:t>In 1497, Henry VII aided the voyage of a merchant named John Cabot. He had claimed the first lands for England.</a:t>
            </a:r>
          </a:p>
          <a:p>
            <a:r>
              <a:rPr lang="en-US" dirty="0" smtClean="0">
                <a:latin typeface="Lucida Sans"/>
                <a:cs typeface="Lucida Sans"/>
              </a:rPr>
              <a:t>This inspired Raleigh to start an English colony in North America.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83770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latin typeface="Lucida Handwriting"/>
                <a:cs typeface="Lucida Handwriting"/>
              </a:rPr>
              <a:t>The Power of Merchants</a:t>
            </a:r>
            <a:endParaRPr lang="en-US" sz="4000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599"/>
            <a:ext cx="7313613" cy="45648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In northern Italy, the wealthy merchants dominated politics and society as well as business.</a:t>
            </a:r>
          </a:p>
          <a:p>
            <a:r>
              <a:rPr lang="en-US" dirty="0" smtClean="0">
                <a:latin typeface="Lucida Sans"/>
                <a:cs typeface="Lucida Sans"/>
              </a:rPr>
              <a:t>City-States such as Milan, Genoa, Florence, and Venice collected their own taxes and supported an army.</a:t>
            </a:r>
          </a:p>
          <a:p>
            <a:r>
              <a:rPr lang="en-US" dirty="0" smtClean="0">
                <a:latin typeface="Lucida Sans"/>
                <a:cs typeface="Lucida Sans"/>
              </a:rPr>
              <a:t>Merchants did not inherit their social rank like nobles.</a:t>
            </a:r>
          </a:p>
          <a:p>
            <a:r>
              <a:rPr lang="en-US" dirty="0" smtClean="0">
                <a:latin typeface="Lucida Sans"/>
                <a:cs typeface="Lucida Sans"/>
              </a:rPr>
              <a:t>Merchants not only competed in business, but as patrons of the arts.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07437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Jamestown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8052"/>
            <a:ext cx="7313613" cy="479497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After several failed attempts to start a colony, a company of London investors obtained a charter from King James I to found a colony between present-day North Carolina and New York.</a:t>
            </a:r>
          </a:p>
          <a:p>
            <a:r>
              <a:rPr lang="en-US" dirty="0" smtClean="0">
                <a:latin typeface="Lucida Sans"/>
                <a:cs typeface="Lucida Sans"/>
              </a:rPr>
              <a:t>The colonists selected a site on a swampy peninsula about 30 miles from the mouth of the James River.</a:t>
            </a:r>
          </a:p>
          <a:p>
            <a:r>
              <a:rPr lang="en-US" dirty="0" smtClean="0">
                <a:latin typeface="Lucida Sans"/>
                <a:cs typeface="Lucida Sans"/>
              </a:rPr>
              <a:t>At first, the Native Americans were friendly towards the colonists.</a:t>
            </a:r>
          </a:p>
          <a:p>
            <a:r>
              <a:rPr lang="en-US" dirty="0" smtClean="0">
                <a:latin typeface="Lucida Sans"/>
                <a:cs typeface="Lucida Sans"/>
              </a:rPr>
              <a:t>It soon changed for the worse.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146053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New England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94827"/>
            <a:ext cx="7313613" cy="514909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While the Jamestown colony struggled to survive, a group known as the pilgrims founded a second colony called Plymouth in Massachusetts.</a:t>
            </a:r>
          </a:p>
          <a:p>
            <a:r>
              <a:rPr lang="en-US" dirty="0" smtClean="0">
                <a:latin typeface="Lucida Sans"/>
                <a:cs typeface="Lucida Sans"/>
              </a:rPr>
              <a:t>Unlike the Jamestown settlers, they were after religious freedom.</a:t>
            </a:r>
          </a:p>
          <a:p>
            <a:r>
              <a:rPr lang="en-US" dirty="0" smtClean="0">
                <a:latin typeface="Lucida Sans"/>
                <a:cs typeface="Lucida Sans"/>
              </a:rPr>
              <a:t>Later, a larger religious group known as the Puritans settled nearby in Massachusetts Bay.</a:t>
            </a:r>
          </a:p>
          <a:p>
            <a:r>
              <a:rPr lang="en-US" dirty="0" smtClean="0">
                <a:latin typeface="Lucida Sans"/>
                <a:cs typeface="Lucida Sans"/>
              </a:rPr>
              <a:t>By 1750, about 1.2 million settlers lived in the 13 colonies stretching from Georgia to New Hampshire.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987591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North America 1750</a:t>
            </a:r>
            <a:endParaRPr lang="en-US" b="1" dirty="0">
              <a:latin typeface="Lucida Handwriting"/>
              <a:cs typeface="Lucida Handwriting"/>
            </a:endParaRPr>
          </a:p>
        </p:txBody>
      </p:sp>
      <p:pic>
        <p:nvPicPr>
          <p:cNvPr id="5" name="Content Placeholder 4" descr="north_america_1750.gif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" r="3933" b="322"/>
          <a:stretch/>
        </p:blipFill>
        <p:spPr>
          <a:xfrm>
            <a:off x="781459" y="1486610"/>
            <a:ext cx="3649904" cy="5136691"/>
          </a:xfrm>
        </p:spPr>
      </p:pic>
      <p:pic>
        <p:nvPicPr>
          <p:cNvPr id="6" name="Content Placeholder 5" descr="thirteen_colonies_1760.gif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r="949"/>
          <a:stretch/>
        </p:blipFill>
        <p:spPr>
          <a:xfrm>
            <a:off x="4845509" y="1486610"/>
            <a:ext cx="3593410" cy="5136691"/>
          </a:xfrm>
        </p:spPr>
      </p:pic>
    </p:spTree>
    <p:extLst>
      <p:ext uri="{BB962C8B-B14F-4D97-AF65-F5344CB8AC3E}">
        <p14:creationId xmlns:p14="http://schemas.microsoft.com/office/powerpoint/2010/main" val="5208549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The Dutch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72829"/>
            <a:ext cx="7313613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The Dutch tried to get their hold on America.  In 1609, an English sea captain was hired to find a northwest passage.  </a:t>
            </a:r>
          </a:p>
          <a:p>
            <a:r>
              <a:rPr lang="en-US" dirty="0" smtClean="0">
                <a:latin typeface="Lucida Sans"/>
                <a:cs typeface="Lucida Sans"/>
              </a:rPr>
              <a:t>Henry Hudson discovered the river that is now named for him.  He then claimed the land surrounding it for the Dutch. </a:t>
            </a:r>
          </a:p>
          <a:p>
            <a:r>
              <a:rPr lang="en-US" dirty="0" smtClean="0">
                <a:latin typeface="Lucida Sans"/>
                <a:cs typeface="Lucida Sans"/>
              </a:rPr>
              <a:t>The colony was named New Netherland.</a:t>
            </a:r>
          </a:p>
          <a:p>
            <a:r>
              <a:rPr lang="en-US" dirty="0" smtClean="0">
                <a:latin typeface="Lucida Sans"/>
                <a:cs typeface="Lucida Sans"/>
              </a:rPr>
              <a:t>New Netherland quickly became a bustling center of trade.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409091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Hostile Takeover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14247"/>
            <a:ext cx="7313613" cy="4056062"/>
          </a:xfrm>
        </p:spPr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Due to the lack of leadership, New Netherland was easily taken over.  </a:t>
            </a:r>
          </a:p>
          <a:p>
            <a:r>
              <a:rPr lang="en-US" dirty="0" smtClean="0">
                <a:latin typeface="Lucida Sans"/>
                <a:cs typeface="Lucida Sans"/>
              </a:rPr>
              <a:t>The English had already colonized Virginia and New England, so King Charles II decided to take over the Dutch colony.</a:t>
            </a:r>
          </a:p>
          <a:p>
            <a:r>
              <a:rPr lang="en-US" dirty="0" smtClean="0">
                <a:latin typeface="Lucida Sans"/>
                <a:cs typeface="Lucida Sans"/>
              </a:rPr>
              <a:t>The Dutch colonists surrendered to the English in 1664.</a:t>
            </a:r>
          </a:p>
          <a:p>
            <a:r>
              <a:rPr lang="en-US" dirty="0" smtClean="0">
                <a:latin typeface="Lucida Sans"/>
                <a:cs typeface="Lucida Sans"/>
              </a:rPr>
              <a:t>New Netherlands was renamed New York.</a:t>
            </a:r>
          </a:p>
        </p:txBody>
      </p:sp>
    </p:spTree>
    <p:extLst>
      <p:ext uri="{BB962C8B-B14F-4D97-AF65-F5344CB8AC3E}">
        <p14:creationId xmlns:p14="http://schemas.microsoft.com/office/powerpoint/2010/main" val="2647502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latin typeface="Lucida Handwriting"/>
                <a:cs typeface="Lucida Handwriting"/>
              </a:rPr>
              <a:t>Hazards and Benefits</a:t>
            </a:r>
            <a:endParaRPr lang="en-US" sz="4400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81021"/>
            <a:ext cx="7313613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As a result of the Age of Discovery, all of the continents around the Atlantic came in regular contact with one another.</a:t>
            </a:r>
          </a:p>
          <a:p>
            <a:r>
              <a:rPr lang="en-US" dirty="0" smtClean="0">
                <a:latin typeface="Lucida Sans"/>
                <a:cs typeface="Lucida Sans"/>
              </a:rPr>
              <a:t>For most countries, this was a welcomed change.</a:t>
            </a:r>
          </a:p>
          <a:p>
            <a:r>
              <a:rPr lang="en-US" dirty="0" smtClean="0">
                <a:latin typeface="Lucida Sans"/>
                <a:cs typeface="Lucida Sans"/>
              </a:rPr>
              <a:t>For people in America and Africa, life was drastically disrupted.</a:t>
            </a:r>
          </a:p>
          <a:p>
            <a:r>
              <a:rPr lang="en-US" dirty="0" smtClean="0">
                <a:latin typeface="Lucida Sans"/>
                <a:cs typeface="Lucida Sans"/>
              </a:rPr>
              <a:t>Deadly </a:t>
            </a:r>
            <a:r>
              <a:rPr lang="en-US" b="1" dirty="0" smtClean="0">
                <a:latin typeface="Lucida Sans"/>
                <a:cs typeface="Lucida Sans"/>
              </a:rPr>
              <a:t>epidemics</a:t>
            </a:r>
            <a:r>
              <a:rPr lang="en-US" dirty="0" smtClean="0">
                <a:latin typeface="Lucida Sans"/>
                <a:cs typeface="Lucida Sans"/>
              </a:rPr>
              <a:t> exposed the Native Americans to deadly diseases.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8036317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Deadly Epidemics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81020"/>
            <a:ext cx="7437546" cy="481775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Smallpox wiped out entire villages in a matter of months.</a:t>
            </a:r>
          </a:p>
          <a:p>
            <a:r>
              <a:rPr lang="en-US" dirty="0" smtClean="0">
                <a:latin typeface="Lucida Sans"/>
                <a:cs typeface="Lucida Sans"/>
              </a:rPr>
              <a:t>Hispaniola had an estimated population of 250,000 in 1492. After 20 years, it was reduced to 60,000. By 1562, the population had been reduced to 500.</a:t>
            </a:r>
          </a:p>
          <a:p>
            <a:r>
              <a:rPr lang="en-US" dirty="0" smtClean="0">
                <a:latin typeface="Lucida Sans"/>
                <a:cs typeface="Lucida Sans"/>
              </a:rPr>
              <a:t>Smallpox spread to Mexico, where the Aztec empire was destroyed.</a:t>
            </a:r>
          </a:p>
          <a:p>
            <a:r>
              <a:rPr lang="en-US" dirty="0" smtClean="0">
                <a:latin typeface="Lucida Sans"/>
                <a:cs typeface="Lucida Sans"/>
              </a:rPr>
              <a:t>During the first century of Spanish rule, Native Americans in Central and South America sickened and died by the millions.</a:t>
            </a:r>
          </a:p>
        </p:txBody>
      </p:sp>
    </p:spTree>
    <p:extLst>
      <p:ext uri="{BB962C8B-B14F-4D97-AF65-F5344CB8AC3E}">
        <p14:creationId xmlns:p14="http://schemas.microsoft.com/office/powerpoint/2010/main" val="686574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Columbian Exchange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08632"/>
            <a:ext cx="7313613" cy="4056062"/>
          </a:xfrm>
        </p:spPr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Before Columbus’s voyages, people in the Americas had never seen horses, cows, chickens, pigs, sheep, goats, donkeys, or oxen.</a:t>
            </a:r>
          </a:p>
          <a:p>
            <a:r>
              <a:rPr lang="en-US" dirty="0" smtClean="0">
                <a:latin typeface="Lucida Sans"/>
                <a:cs typeface="Lucida Sans"/>
              </a:rPr>
              <a:t>Spanish colonists also brought wheat, barley, rye, oats, rice, oranges, apples, bananas, apricots, peaches, pears, coffee, sugarcane, and olive trees.</a:t>
            </a:r>
          </a:p>
          <a:p>
            <a:pPr marL="0" indent="0">
              <a:buNone/>
            </a:pP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4179464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New World to Old World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From the new world came plants that Europeans, Asians, and Africans had never used before.</a:t>
            </a:r>
          </a:p>
          <a:p>
            <a:r>
              <a:rPr lang="en-US" dirty="0" smtClean="0">
                <a:latin typeface="Lucida Sans"/>
                <a:cs typeface="Lucida Sans"/>
              </a:rPr>
              <a:t>Corn, tapioca, potatoes, tomatoes, kidney beans, lima beans, squash, avocados, pineapples, melon, tobacco, quinine, and cacao(for chocolate).</a:t>
            </a:r>
          </a:p>
          <a:p>
            <a:r>
              <a:rPr lang="en-US" dirty="0" smtClean="0">
                <a:latin typeface="Lucida Sans"/>
                <a:cs typeface="Lucida Sans"/>
              </a:rPr>
              <a:t>The importance of the potato.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954715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The Slave Trade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14246"/>
            <a:ext cx="7313613" cy="4056062"/>
          </a:xfrm>
        </p:spPr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African rulers kept Europeans from traveling inland.  Portuguese traders paid rent to the Africans for small posts near the coast.</a:t>
            </a:r>
          </a:p>
          <a:p>
            <a:r>
              <a:rPr lang="en-US" dirty="0" smtClean="0">
                <a:latin typeface="Lucida Sans"/>
                <a:cs typeface="Lucida Sans"/>
              </a:rPr>
              <a:t>Eventually, Africans began taking their own as prisoners and trading them for rum, guns, and gunpowder.</a:t>
            </a:r>
          </a:p>
          <a:p>
            <a:r>
              <a:rPr lang="en-US" dirty="0" smtClean="0">
                <a:latin typeface="Lucida Sans"/>
                <a:cs typeface="Lucida Sans"/>
              </a:rPr>
              <a:t>Approximately 10 million Africans were sold into slavery.  Millions died on ships and by their captors. 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79196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latin typeface="Lucida Handwriting"/>
                <a:cs typeface="Lucida Handwriting"/>
              </a:rPr>
              <a:t>A Painter, A </a:t>
            </a:r>
            <a:r>
              <a:rPr lang="en-US" sz="4400" dirty="0">
                <a:latin typeface="Lucida Handwriting"/>
                <a:cs typeface="Lucida Handwriting"/>
              </a:rPr>
              <a:t>P</a:t>
            </a:r>
            <a:r>
              <a:rPr lang="en-US" sz="4400" dirty="0" smtClean="0">
                <a:latin typeface="Lucida Handwriting"/>
                <a:cs typeface="Lucida Handwriting"/>
              </a:rPr>
              <a:t>oet, and A </a:t>
            </a:r>
            <a:r>
              <a:rPr lang="en-US" sz="4400" dirty="0">
                <a:latin typeface="Lucida Handwriting"/>
                <a:cs typeface="Lucida Handwriting"/>
              </a:rPr>
              <a:t>L</a:t>
            </a:r>
            <a:r>
              <a:rPr lang="en-US" sz="4400" dirty="0" smtClean="0">
                <a:latin typeface="Lucida Handwriting"/>
                <a:cs typeface="Lucida Handwriting"/>
              </a:rPr>
              <a:t>etter </a:t>
            </a:r>
            <a:r>
              <a:rPr lang="en-US" sz="4400" dirty="0">
                <a:latin typeface="Lucida Handwriting"/>
                <a:cs typeface="Lucida Handwriting"/>
              </a:rPr>
              <a:t>W</a:t>
            </a:r>
            <a:r>
              <a:rPr lang="en-US" sz="4400" dirty="0" smtClean="0">
                <a:latin typeface="Lucida Handwriting"/>
                <a:cs typeface="Lucida Handwriting"/>
              </a:rPr>
              <a:t>riter</a:t>
            </a:r>
            <a:endParaRPr lang="en-US" sz="4400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Giotto was commissioned by a wealthy merchant to decorate the Arena Chapel with scenes from the bible.  He used a painting style called fresco painting.</a:t>
            </a:r>
          </a:p>
          <a:p>
            <a:r>
              <a:rPr lang="en-US" dirty="0" smtClean="0">
                <a:latin typeface="Lucida Sans"/>
                <a:cs typeface="Lucida Sans"/>
              </a:rPr>
              <a:t>Dante’s most famous work was </a:t>
            </a:r>
            <a:r>
              <a:rPr lang="en-US" i="1" dirty="0" smtClean="0">
                <a:latin typeface="Lucida Sans"/>
                <a:cs typeface="Lucida Sans"/>
              </a:rPr>
              <a:t>The Divine Comedy.</a:t>
            </a:r>
            <a:r>
              <a:rPr lang="en-US" dirty="0">
                <a:latin typeface="Lucida Sans"/>
                <a:cs typeface="Lucida Sans"/>
              </a:rPr>
              <a:t> </a:t>
            </a:r>
            <a:r>
              <a:rPr lang="en-US" dirty="0" smtClean="0">
                <a:latin typeface="Lucida Sans"/>
                <a:cs typeface="Lucida Sans"/>
              </a:rPr>
              <a:t>Written in his native language of Italian.</a:t>
            </a:r>
          </a:p>
          <a:p>
            <a:r>
              <a:rPr lang="en-US" dirty="0" smtClean="0">
                <a:latin typeface="Lucida Sans"/>
                <a:cs typeface="Lucida Sans"/>
              </a:rPr>
              <a:t>Petrarch wrote letters to his influential friends in the styling of Cicero and strove for simplicity and purity.</a:t>
            </a:r>
          </a:p>
          <a:p>
            <a:endParaRPr lang="en-US" dirty="0" smtClean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27131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Age of Exploration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14245"/>
            <a:ext cx="7313613" cy="4836393"/>
          </a:xfrm>
        </p:spPr>
        <p:txBody>
          <a:bodyPr/>
          <a:lstStyle/>
          <a:p>
            <a:r>
              <a:rPr lang="en-US" dirty="0" smtClean="0">
                <a:latin typeface="Lucida Sans"/>
                <a:cs typeface="Lucida Sans"/>
              </a:rPr>
              <a:t>Between 1500 and 1900, Europe dominated much of the world.</a:t>
            </a:r>
          </a:p>
          <a:p>
            <a:r>
              <a:rPr lang="en-US" dirty="0" smtClean="0">
                <a:latin typeface="Lucida Sans"/>
                <a:cs typeface="Lucida Sans"/>
              </a:rPr>
              <a:t>Had political control over North and South America</a:t>
            </a:r>
          </a:p>
          <a:p>
            <a:r>
              <a:rPr lang="en-US" dirty="0" smtClean="0">
                <a:latin typeface="Lucida Sans"/>
                <a:cs typeface="Lucida Sans"/>
              </a:rPr>
              <a:t>Undisputed masters of the ocean routes across the Atlantic.</a:t>
            </a:r>
          </a:p>
          <a:p>
            <a:r>
              <a:rPr lang="en-US" dirty="0" smtClean="0">
                <a:latin typeface="Lucida Sans"/>
                <a:cs typeface="Lucida Sans"/>
              </a:rPr>
              <a:t>This control bound Africa, the Americas, and Europe together. </a:t>
            </a:r>
          </a:p>
          <a:p>
            <a:r>
              <a:rPr lang="en-US" dirty="0" smtClean="0">
                <a:latin typeface="Lucida Sans"/>
                <a:cs typeface="Lucida Sans"/>
              </a:rPr>
              <a:t>Europe uses this control to its advantage.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95718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The Love of Fame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6633"/>
            <a:ext cx="7313613" cy="46707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Prior to the Renaissance, artists worked for the glory of God not for personal glory.</a:t>
            </a:r>
          </a:p>
          <a:p>
            <a:r>
              <a:rPr lang="en-US" dirty="0" smtClean="0">
                <a:latin typeface="Lucida Sans"/>
                <a:cs typeface="Lucida Sans"/>
              </a:rPr>
              <a:t>By the 1300s, artists and writers in northern Italy were eager to be known and remembered. </a:t>
            </a:r>
          </a:p>
          <a:p>
            <a:r>
              <a:rPr lang="en-US" dirty="0" smtClean="0">
                <a:latin typeface="Lucida Sans"/>
                <a:cs typeface="Lucida Sans"/>
              </a:rPr>
              <a:t>Two new art forms show this interest in individual fame: portrait painting and autobiography.</a:t>
            </a:r>
          </a:p>
          <a:p>
            <a:r>
              <a:rPr lang="en-US" dirty="0" smtClean="0">
                <a:latin typeface="Lucida Sans"/>
                <a:cs typeface="Lucida Sans"/>
              </a:rPr>
              <a:t>Wealthy patrons felt that their lives were interesting and that it should be shared with the world.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12237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Lucida Handwriting"/>
                <a:cs typeface="Lucida Handwriting"/>
              </a:rPr>
              <a:t>Humanist Ideas</a:t>
            </a:r>
            <a:endParaRPr lang="en-US" b="1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6635"/>
            <a:ext cx="7313613" cy="44498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Renaissance scholars despised the art and literature of the Middle Ages.  </a:t>
            </a:r>
          </a:p>
          <a:p>
            <a:r>
              <a:rPr lang="en-US" dirty="0" smtClean="0">
                <a:latin typeface="Lucida Sans"/>
                <a:cs typeface="Lucida Sans"/>
              </a:rPr>
              <a:t>Instead they went back to the writings of ancient Greece and Rome. </a:t>
            </a:r>
          </a:p>
          <a:p>
            <a:r>
              <a:rPr lang="en-US" dirty="0" smtClean="0">
                <a:latin typeface="Lucida Sans"/>
                <a:cs typeface="Lucida Sans"/>
              </a:rPr>
              <a:t>Scholars who studied classical texts were called humanists.</a:t>
            </a:r>
          </a:p>
          <a:p>
            <a:r>
              <a:rPr lang="en-US" dirty="0" smtClean="0">
                <a:latin typeface="Lucida Sans"/>
                <a:cs typeface="Lucida Sans"/>
              </a:rPr>
              <a:t>Paintings, sculptures, and architecture carried on the traditions of ancient Greece and Rome.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31333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389" y="4140803"/>
            <a:ext cx="5538788" cy="1162050"/>
          </a:xfrm>
        </p:spPr>
        <p:txBody>
          <a:bodyPr/>
          <a:lstStyle/>
          <a:p>
            <a:r>
              <a:rPr lang="en-US" dirty="0" smtClean="0">
                <a:latin typeface="Lucida Handwriting"/>
                <a:cs typeface="Lucida Handwriting"/>
              </a:rPr>
              <a:t>Ridiculousness</a:t>
            </a:r>
            <a:endParaRPr lang="en-US" dirty="0">
              <a:latin typeface="Lucida Handwriting"/>
              <a:cs typeface="Lucida Handwriting"/>
            </a:endParaRPr>
          </a:p>
        </p:txBody>
      </p:sp>
      <p:pic>
        <p:nvPicPr>
          <p:cNvPr id="5" name="Picture Placeholder 4" descr="men-fashion-in-renaissance1.pn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" b="1283"/>
          <a:stretch>
            <a:fillRect/>
          </a:stretch>
        </p:blipFill>
        <p:spPr>
          <a:xfrm rot="21226292">
            <a:off x="885287" y="632633"/>
            <a:ext cx="5009597" cy="3255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0389" y="5230906"/>
            <a:ext cx="7020686" cy="11059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Clothing became works of art.  Women’s clothing would be covered with so many pearls or beads that the fabric could not be seen.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46779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4425</TotalTime>
  <Words>2544</Words>
  <Application>Microsoft Macintosh PowerPoint</Application>
  <PresentationFormat>On-screen Show (4:3)</PresentationFormat>
  <Paragraphs>217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Inkwell</vt:lpstr>
      <vt:lpstr>The Renaissance</vt:lpstr>
      <vt:lpstr>The Renaissance</vt:lpstr>
      <vt:lpstr>Where it began</vt:lpstr>
      <vt:lpstr>Tale of three cities</vt:lpstr>
      <vt:lpstr>The Power of Merchants</vt:lpstr>
      <vt:lpstr>A Painter, A Poet, and A Letter Writer</vt:lpstr>
      <vt:lpstr>The Love of Fame</vt:lpstr>
      <vt:lpstr>Humanist Ideas</vt:lpstr>
      <vt:lpstr>Ridiculousness</vt:lpstr>
      <vt:lpstr>The Ideal Man</vt:lpstr>
      <vt:lpstr>The Ideal Woman</vt:lpstr>
      <vt:lpstr>The Medici</vt:lpstr>
      <vt:lpstr>Artists of the Renaissance</vt:lpstr>
      <vt:lpstr>PowerPoint Presentation</vt:lpstr>
      <vt:lpstr>PowerPoint Presentation</vt:lpstr>
      <vt:lpstr>Donatello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Spread of The Renaissance</vt:lpstr>
      <vt:lpstr>PowerPoint Presentation</vt:lpstr>
      <vt:lpstr>End of the Renaissance</vt:lpstr>
      <vt:lpstr>Exploration</vt:lpstr>
      <vt:lpstr>Explorers discover new lands</vt:lpstr>
      <vt:lpstr>Factors Encouraged Exploration</vt:lpstr>
      <vt:lpstr>Spreading Christianity</vt:lpstr>
      <vt:lpstr>New Technology</vt:lpstr>
      <vt:lpstr>The Portuguese</vt:lpstr>
      <vt:lpstr>The Portuguese</vt:lpstr>
      <vt:lpstr>PowerPoint Presentation</vt:lpstr>
      <vt:lpstr>Spain</vt:lpstr>
      <vt:lpstr>PowerPoint Presentation</vt:lpstr>
      <vt:lpstr>Other Explorers</vt:lpstr>
      <vt:lpstr>Rivalry</vt:lpstr>
      <vt:lpstr>A Trip Around the World</vt:lpstr>
      <vt:lpstr>Colonization</vt:lpstr>
      <vt:lpstr>Objectives</vt:lpstr>
      <vt:lpstr>Other countries started colonies in America</vt:lpstr>
      <vt:lpstr>France founded a vast empire</vt:lpstr>
      <vt:lpstr>Lands claimed for France</vt:lpstr>
      <vt:lpstr>Champlain</vt:lpstr>
      <vt:lpstr>Discovery of the Mississippi River</vt:lpstr>
      <vt:lpstr>LaSalle’s Discovery</vt:lpstr>
      <vt:lpstr>New France</vt:lpstr>
      <vt:lpstr>Founding the Thirteen Colonies</vt:lpstr>
      <vt:lpstr>Jamestown</vt:lpstr>
      <vt:lpstr>New England</vt:lpstr>
      <vt:lpstr>North America 1750</vt:lpstr>
      <vt:lpstr>The Dutch</vt:lpstr>
      <vt:lpstr>Hostile Takeover</vt:lpstr>
      <vt:lpstr>Hazards and Benefits</vt:lpstr>
      <vt:lpstr>Deadly Epidemics</vt:lpstr>
      <vt:lpstr>Columbian Exchange</vt:lpstr>
      <vt:lpstr>New World to Old World</vt:lpstr>
      <vt:lpstr>The Slave Trade</vt:lpstr>
      <vt:lpstr>Age of Exploration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student</dc:creator>
  <cp:lastModifiedBy>student</cp:lastModifiedBy>
  <cp:revision>365</cp:revision>
  <dcterms:created xsi:type="dcterms:W3CDTF">2013-10-31T02:11:04Z</dcterms:created>
  <dcterms:modified xsi:type="dcterms:W3CDTF">2013-11-18T15:21:52Z</dcterms:modified>
</cp:coreProperties>
</file>