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C5816F-D43D-40D1-9B38-E1A2C18F0972}" type="datetime1">
              <a:rPr lang="en-US" smtClean="0"/>
              <a:pPr/>
              <a:t>12/11/13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12/11/13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12/11/13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3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12/11/13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vies.netflix.com/WiMovie/Elizabeth_I_The_Virgin_Queen/70239480?trkid=2361637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Reformation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1450-1650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77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Lutheran Ideas Spread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almost a year after the trial, Luther shut himself away in the castle of Prince Frederick of Saxony.</a:t>
            </a:r>
          </a:p>
          <a:p>
            <a:r>
              <a:rPr lang="en-US" sz="2000" dirty="0" smtClean="0"/>
              <a:t>He translated the New Testament into German.</a:t>
            </a:r>
          </a:p>
          <a:p>
            <a:r>
              <a:rPr lang="en-US" sz="2000" dirty="0" smtClean="0"/>
              <a:t>Luther returned to Wittenberg in 1522 and found his ideas already being put into practice.</a:t>
            </a:r>
          </a:p>
          <a:p>
            <a:r>
              <a:rPr lang="en-US" sz="2000" dirty="0" smtClean="0"/>
              <a:t>Supporters of the faith start a full revolt</a:t>
            </a:r>
          </a:p>
          <a:p>
            <a:r>
              <a:rPr lang="en-US" sz="2000" dirty="0" smtClean="0"/>
              <a:t>Luther is outraged and horrified by their actions.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37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German Princes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princes’ armies crushed the peasant revolt of 1524.</a:t>
            </a:r>
          </a:p>
          <a:p>
            <a:r>
              <a:rPr lang="en-US" sz="2000" dirty="0" smtClean="0"/>
              <a:t>Luther’s actions turned followers from the faith.</a:t>
            </a:r>
          </a:p>
          <a:p>
            <a:r>
              <a:rPr lang="en-US" sz="2000" dirty="0" smtClean="0"/>
              <a:t>The success of Lutheranism was based on the princes’ support.</a:t>
            </a:r>
          </a:p>
          <a:p>
            <a:r>
              <a:rPr lang="en-US" sz="2000" dirty="0" smtClean="0"/>
              <a:t>Supporters that followed Luther against the popes and the Catholic Church would become known as Protestants.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464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VIII</a:t>
            </a:r>
            <a:endParaRPr lang="en-US" dirty="0"/>
          </a:p>
        </p:txBody>
      </p:sp>
      <p:pic>
        <p:nvPicPr>
          <p:cNvPr id="5" name="Content Placeholder 4" descr="henry8petworth2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14" r="-32714"/>
          <a:stretch>
            <a:fillRect/>
          </a:stretch>
        </p:blipFill>
        <p:spPr>
          <a:xfrm>
            <a:off x="911121" y="2179329"/>
            <a:ext cx="3551151" cy="362711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179328"/>
            <a:ext cx="3423082" cy="37985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Protestant Reformation spreads across Europe.</a:t>
            </a:r>
          </a:p>
          <a:p>
            <a:r>
              <a:rPr lang="en-US" sz="2000" dirty="0" smtClean="0"/>
              <a:t>Henry VIII was the son of the new monarch.</a:t>
            </a:r>
          </a:p>
          <a:p>
            <a:r>
              <a:rPr lang="en-US" sz="2000" dirty="0" smtClean="0"/>
              <a:t>He was a devout Catholic and despised Luther.</a:t>
            </a:r>
          </a:p>
          <a:p>
            <a:r>
              <a:rPr lang="en-US" sz="2000" dirty="0" smtClean="0"/>
              <a:t>Received a special title, “Defender of the Faith”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72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 Male Heir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Henry’s fear of being overthrown fueled his desire for a male heir.</a:t>
            </a:r>
          </a:p>
          <a:p>
            <a:r>
              <a:rPr lang="en-US" sz="2000" dirty="0" smtClean="0"/>
              <a:t>Catherine of Aragon produced only one living heir, Mary</a:t>
            </a:r>
          </a:p>
          <a:p>
            <a:r>
              <a:rPr lang="en-US" sz="2000" dirty="0" smtClean="0"/>
              <a:t>Henry picks out a new wife</a:t>
            </a:r>
          </a:p>
          <a:p>
            <a:r>
              <a:rPr lang="en-US" sz="2000" dirty="0" smtClean="0"/>
              <a:t>In 1527, the king asked the pope to end the marriage.</a:t>
            </a:r>
          </a:p>
          <a:p>
            <a:r>
              <a:rPr lang="en-US" sz="2000" dirty="0" smtClean="0"/>
              <a:t>Henry would have to take matters into his own hands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092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1529, Henry called Parliament and asked them to pass a group of laws that would strip away the pope’s power in England.</a:t>
            </a:r>
          </a:p>
          <a:p>
            <a:r>
              <a:rPr lang="en-US" sz="2000" dirty="0" smtClean="0"/>
              <a:t>Parliament would legalize his divorce from Catherine.</a:t>
            </a:r>
          </a:p>
          <a:p>
            <a:r>
              <a:rPr lang="en-US" sz="2000" dirty="0" smtClean="0"/>
              <a:t>Shortly after the marriage and crowning of Anne, she gives birth to another heir.</a:t>
            </a:r>
          </a:p>
          <a:p>
            <a:r>
              <a:rPr lang="en-US" sz="2000" dirty="0" smtClean="0"/>
              <a:t>Through the actions of Parliament, Henry VIII was now the official head of England’s Church.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560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enforces his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After Thomas More refused to support the Act of Supremacy, Henry had him executed to prove his stand against the pope.</a:t>
            </a:r>
          </a:p>
          <a:p>
            <a:r>
              <a:rPr lang="en-US" sz="2000" dirty="0" smtClean="0"/>
              <a:t>He closed all English monasteries and seized their wealth and lands.</a:t>
            </a:r>
          </a:p>
          <a:p>
            <a:r>
              <a:rPr lang="en-US" sz="2000" dirty="0" smtClean="0"/>
              <a:t>Nobles and the rising middle class purchased the seized lands. They would become the main supporters of the Protestant Reformation in England.</a:t>
            </a:r>
          </a:p>
          <a:p>
            <a:r>
              <a:rPr lang="en-US" sz="2000" dirty="0" smtClean="0"/>
              <a:t>In the end, Henry remained more Catholic than Protestant in his rituals and doctrines.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9822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many wives of Henry VIII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Anne Boleyn would soon lose favor with the king and later be beheaded.</a:t>
            </a:r>
          </a:p>
          <a:p>
            <a:r>
              <a:rPr lang="en-US" sz="2000" dirty="0" smtClean="0"/>
              <a:t>His third wife, Jane Seymour, died just twelve days after giving birth to his first male heir.</a:t>
            </a:r>
          </a:p>
          <a:p>
            <a:r>
              <a:rPr lang="en-US" sz="2000" dirty="0" smtClean="0"/>
              <a:t>Henry would marry three more times. Anne of Cleves, Catherine Howard, and Catherine Parr.</a:t>
            </a:r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 smtClean="0"/>
              <a:t>His children would rule and carry on his legacy.  First Edward, then Mary and then Elizabeth.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7343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Elizabeth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Queen Elizabeth: The Virgin Queen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9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Calvin formalized Protestant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Calvin studied law and philosophy at the University of Paris.  </a:t>
            </a:r>
          </a:p>
          <a:p>
            <a:r>
              <a:rPr lang="en-US" dirty="0" smtClean="0"/>
              <a:t>Was under the influence of French followers of Luther.</a:t>
            </a:r>
          </a:p>
          <a:p>
            <a:r>
              <a:rPr lang="en-US" dirty="0" smtClean="0"/>
              <a:t>Calvin would flee to Switzerland to escape arrest. </a:t>
            </a:r>
          </a:p>
          <a:p>
            <a:r>
              <a:rPr lang="en-US" dirty="0" smtClean="0"/>
              <a:t>In his writings, he spoke of </a:t>
            </a:r>
            <a:r>
              <a:rPr lang="en-US" b="1" dirty="0" smtClean="0"/>
              <a:t>predestination</a:t>
            </a:r>
            <a:r>
              <a:rPr lang="en-US" dirty="0" smtClean="0"/>
              <a:t> and </a:t>
            </a:r>
            <a:r>
              <a:rPr lang="en-US" b="1" dirty="0" smtClean="0"/>
              <a:t>theocracy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506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Scottish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Calvin’s ideas would be spread to Scotland by John Knox.  </a:t>
            </a:r>
          </a:p>
          <a:p>
            <a:r>
              <a:rPr lang="en-US" dirty="0" smtClean="0"/>
              <a:t>The organization of the church would be led by </a:t>
            </a:r>
            <a:r>
              <a:rPr lang="en-US" b="1" dirty="0" smtClean="0"/>
              <a:t>Presbyterians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Queen of Scotland would be overthrown and replaced by her one year old son.</a:t>
            </a:r>
          </a:p>
          <a:p>
            <a:r>
              <a:rPr lang="en-US" dirty="0" smtClean="0"/>
              <a:t>Calvinism would become the official religion of Scotland.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2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sz="3600" dirty="0"/>
              <a:t>O</a:t>
            </a:r>
            <a:r>
              <a:rPr lang="en-US" sz="3600" dirty="0" smtClean="0"/>
              <a:t>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16874"/>
            <a:ext cx="7024744" cy="483068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Students will be able to analyze the developments related to the Reformation, including new ways of thinking and the impact on later developments.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Martin Luther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Spread of Protestantism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Catholic Church</a:t>
            </a:r>
          </a:p>
          <a:p>
            <a:pPr lvl="2">
              <a:buFont typeface="Arial"/>
              <a:buChar char="•"/>
            </a:pPr>
            <a:r>
              <a:rPr lang="en-US" smtClean="0"/>
              <a:t>Henry VIII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Calvinism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Jesuits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Key Vocabulary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Reformation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Indulgence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Predestination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Theocracy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002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Reform of the Catholic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the Protestants had many followers, the Catholic church still had true and loyal followers. </a:t>
            </a:r>
          </a:p>
          <a:p>
            <a:r>
              <a:rPr lang="en-US" dirty="0" smtClean="0"/>
              <a:t>One great champion of the Catholic reform was Ignatius.</a:t>
            </a:r>
          </a:p>
          <a:p>
            <a:r>
              <a:rPr lang="en-US" dirty="0" smtClean="0"/>
              <a:t>Created an order known as the Jesuits.  </a:t>
            </a:r>
          </a:p>
          <a:p>
            <a:r>
              <a:rPr lang="en-US" dirty="0" smtClean="0"/>
              <a:t>Education of the faith, converting, and preventing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80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Pope Paul III and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forth doctrines that would change the Catholic Church.</a:t>
            </a:r>
          </a:p>
          <a:p>
            <a:r>
              <a:rPr lang="en-US" dirty="0" smtClean="0"/>
              <a:t>Stated that the bible and the church were an equal authority for guiding a Christian’s life.</a:t>
            </a:r>
          </a:p>
          <a:p>
            <a:r>
              <a:rPr lang="en-US" dirty="0" smtClean="0"/>
              <a:t>Made a list of banned books that were “dangerous” to the faith.</a:t>
            </a:r>
          </a:p>
          <a:p>
            <a:r>
              <a:rPr lang="en-US" dirty="0" smtClean="0"/>
              <a:t>These books including the Protestant bibles were burned.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7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</a:t>
            </a:r>
            <a:r>
              <a:rPr lang="en-US" dirty="0"/>
              <a:t>h</a:t>
            </a:r>
            <a:r>
              <a:rPr lang="en-US" dirty="0" smtClean="0"/>
              <a:t>istorians referred to this time as the Counter-Reformation</a:t>
            </a:r>
          </a:p>
          <a:p>
            <a:r>
              <a:rPr lang="en-US" dirty="0" smtClean="0"/>
              <a:t>Catholic historians refer to the time as the Catholic Reformation.</a:t>
            </a:r>
          </a:p>
          <a:p>
            <a:r>
              <a:rPr lang="en-US" dirty="0" smtClean="0"/>
              <a:t>Religion would divide Europe.</a:t>
            </a:r>
          </a:p>
          <a:p>
            <a:r>
              <a:rPr lang="en-US" dirty="0" smtClean="0"/>
              <a:t>Charles V had hoped for peace and unity</a:t>
            </a:r>
          </a:p>
          <a:p>
            <a:r>
              <a:rPr lang="en-US" dirty="0" smtClean="0"/>
              <a:t>He gave up his crown to Phillip II and to his </a:t>
            </a:r>
            <a:r>
              <a:rPr lang="en-US" smtClean="0"/>
              <a:t>brother Ferdinand.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1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</a:t>
            </a:r>
            <a:r>
              <a:rPr lang="en-US" sz="3200" dirty="0" smtClean="0"/>
              <a:t>roblems for the Catholic Church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The Renaissance popes who ruled Rome from 1447 to 1534 patronized the arts, collected ancient manuscripts and defended the Papal states from French and Italian armies. 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These worldly concerns left the popes little time for spiritual duties.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Many priests and monks were poorly educated that they could barely read.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Some village priests had semi-official wives.  Pope Alexander VI publically acknowledged his own five children.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1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Problems for the Catholic Church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People began to expect higher standards of conduct from priests and church leaders.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During the Middle Ages, when few people were literate, a priest that could read was highly respected.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With the spread of learning, well-educated people began to look down upon the lowly priests.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Two groups demand reform and higher standards of religion.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Popular religious leaders that stirred the emotions of the people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Renaissance writers that become known as Christian humanists</a:t>
            </a:r>
          </a:p>
          <a:p>
            <a:pPr lvl="2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499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Christian Humanists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Thomas More and </a:t>
            </a:r>
            <a:r>
              <a:rPr lang="en-US" sz="2000" dirty="0" err="1" smtClean="0"/>
              <a:t>Desiderius</a:t>
            </a:r>
            <a:r>
              <a:rPr lang="en-US" sz="2000" dirty="0" smtClean="0"/>
              <a:t> Erasmus were two well known Christian humanists.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Both men wrote books targeting the greedy merchants, heartsick lovers, quarrelsome scholars, and pompous priests.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Thousands of Europeans read the works of More and Erasmus.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invention of the printing press gave these two authors the audience that they were seeking.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printing press would come to change the world forever.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7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sz="3200" dirty="0"/>
              <a:t>T</a:t>
            </a:r>
            <a:r>
              <a:rPr lang="en-US" sz="3200" dirty="0" smtClean="0"/>
              <a:t>he Printing </a:t>
            </a:r>
            <a:r>
              <a:rPr lang="en-US" sz="3200" dirty="0"/>
              <a:t>P</a:t>
            </a:r>
            <a:r>
              <a:rPr lang="en-US" sz="3200" dirty="0" smtClean="0"/>
              <a:t>ress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49111" y="1763889"/>
            <a:ext cx="3739445" cy="4134555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 smtClean="0"/>
              <a:t>The impact of the printing press can be compared to the television and computer.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A German named Johann Gutenberg was the first to print a bible around 1455.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Printing spread quickly throughout Europe.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The printing press changed religion in many ways.</a:t>
            </a:r>
          </a:p>
          <a:p>
            <a:pPr marL="745236" lvl="3" indent="-457200">
              <a:buFont typeface="Arial"/>
              <a:buChar char="•"/>
            </a:pPr>
            <a:r>
              <a:rPr lang="en-US" sz="2000" dirty="0" smtClean="0"/>
              <a:t>Christians no longer had to rely on priests for interpretation.</a:t>
            </a:r>
          </a:p>
          <a:p>
            <a:pPr marL="745236" lvl="3" indent="-457200">
              <a:buFont typeface="Arial"/>
              <a:buChar char="•"/>
            </a:pPr>
            <a:r>
              <a:rPr lang="en-US" sz="2000" dirty="0" smtClean="0"/>
              <a:t>The printed bible allowed for personal interpretation and reflection.</a:t>
            </a:r>
          </a:p>
          <a:p>
            <a:pPr marL="457200" indent="-457200">
              <a:buFont typeface="Arial"/>
              <a:buChar char="•"/>
            </a:pPr>
            <a:endParaRPr lang="en-US" sz="2000" dirty="0"/>
          </a:p>
        </p:txBody>
      </p:sp>
      <p:pic>
        <p:nvPicPr>
          <p:cNvPr id="5" name="Content Placeholder 4" descr="Printing Press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8" b="5688"/>
          <a:stretch>
            <a:fillRect/>
          </a:stretch>
        </p:blipFill>
        <p:spPr>
          <a:xfrm>
            <a:off x="4645151" y="1905000"/>
            <a:ext cx="3539293" cy="390143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86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Luther Challenges the Church</a:t>
            </a:r>
            <a:endParaRPr lang="en-US" sz="3200" dirty="0"/>
          </a:p>
        </p:txBody>
      </p:sp>
      <p:pic>
        <p:nvPicPr>
          <p:cNvPr id="9" name="Content Placeholder 8" descr="martin_luther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353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1483-1546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Martin Luther wished only to be an obedient, God-fearing Christian.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95 theses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selling of indulgences. (Friar Tetzel)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Reformation</a:t>
            </a:r>
          </a:p>
          <a:p>
            <a:pPr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022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Pope tries to silence </a:t>
            </a:r>
            <a:r>
              <a:rPr lang="en-US" sz="3200" dirty="0"/>
              <a:t>L</a:t>
            </a:r>
            <a:r>
              <a:rPr lang="en-US" sz="3200" dirty="0" smtClean="0"/>
              <a:t>uther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Luther wanted a full reform of the church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His teachings were based on three main ideas: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Salvation by faith alone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The Bible as the only authority for Christian life.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The priesthood of all believers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On June 15, 1520, Pope Leo X issued a statement threatening to excommunicate Luther unless he changed his words and thoughts.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When Luther refused, he was excommunicated from the Catholic Church.</a:t>
            </a:r>
          </a:p>
        </p:txBody>
      </p:sp>
    </p:spTree>
    <p:extLst>
      <p:ext uri="{BB962C8B-B14F-4D97-AF65-F5344CB8AC3E}">
        <p14:creationId xmlns:p14="http://schemas.microsoft.com/office/powerpoint/2010/main" val="357045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Holy Roman Emperor Charles V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 smtClean="0"/>
              <a:t>Charles summoned Luther to Worms in 1521 to stand trial.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It was declared that Luther was an outlaw and a heretic.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Despite this ruling, Martin Luther lived comfortably for 25 years after his trial</a:t>
            </a:r>
            <a:endParaRPr lang="en-US" sz="2000" dirty="0"/>
          </a:p>
        </p:txBody>
      </p:sp>
      <p:pic>
        <p:nvPicPr>
          <p:cNvPr id="5" name="Content Placeholder 4" descr="590px-Emperor_charles_v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r="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707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2613</TotalTime>
  <Words>1207</Words>
  <Application>Microsoft Macintosh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The Reformation</vt:lpstr>
      <vt:lpstr>Objectives</vt:lpstr>
      <vt:lpstr>Problems for the Catholic Church</vt:lpstr>
      <vt:lpstr>Problems for the Catholic Church</vt:lpstr>
      <vt:lpstr>Christian Humanists</vt:lpstr>
      <vt:lpstr>The Printing Press</vt:lpstr>
      <vt:lpstr>Luther Challenges the Church</vt:lpstr>
      <vt:lpstr>The Pope tries to silence Luther</vt:lpstr>
      <vt:lpstr>Holy Roman Emperor Charles V </vt:lpstr>
      <vt:lpstr>Lutheran Ideas Spread </vt:lpstr>
      <vt:lpstr>The German Princes</vt:lpstr>
      <vt:lpstr>Henry VIII</vt:lpstr>
      <vt:lpstr>The Need for a Male Heir</vt:lpstr>
      <vt:lpstr>Calling Parliament</vt:lpstr>
      <vt:lpstr>Henry enforces his changes</vt:lpstr>
      <vt:lpstr>The many wives of Henry VIII</vt:lpstr>
      <vt:lpstr>Queen Elizabeth I</vt:lpstr>
      <vt:lpstr>Calvin formalized Protestant Ideas</vt:lpstr>
      <vt:lpstr>The Scottish Reformation</vt:lpstr>
      <vt:lpstr>The Reform of the Catholic Church</vt:lpstr>
      <vt:lpstr>Pope Paul III and IV</vt:lpstr>
      <vt:lpstr>Counter-Reformation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</dc:title>
  <dc:creator>student</dc:creator>
  <cp:lastModifiedBy>student</cp:lastModifiedBy>
  <cp:revision>137</cp:revision>
  <dcterms:created xsi:type="dcterms:W3CDTF">2013-12-03T04:15:25Z</dcterms:created>
  <dcterms:modified xsi:type="dcterms:W3CDTF">2013-12-12T14:09:27Z</dcterms:modified>
</cp:coreProperties>
</file>