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715" r:id="rId2"/>
    <p:sldMasterId id="2147483727" r:id="rId3"/>
    <p:sldMasterId id="2147483740" r:id="rId4"/>
  </p:sldMasterIdLst>
  <p:notesMasterIdLst>
    <p:notesMasterId r:id="rId26"/>
  </p:notesMasterIdLst>
  <p:handoutMasterIdLst>
    <p:handoutMasterId r:id="rId27"/>
  </p:handoutMasterIdLst>
  <p:sldIdLst>
    <p:sldId id="285" r:id="rId5"/>
    <p:sldId id="256" r:id="rId6"/>
    <p:sldId id="284" r:id="rId7"/>
    <p:sldId id="281" r:id="rId8"/>
    <p:sldId id="286" r:id="rId9"/>
    <p:sldId id="258" r:id="rId10"/>
    <p:sldId id="287" r:id="rId11"/>
    <p:sldId id="270" r:id="rId12"/>
    <p:sldId id="288" r:id="rId13"/>
    <p:sldId id="293" r:id="rId14"/>
    <p:sldId id="277" r:id="rId15"/>
    <p:sldId id="291" r:id="rId16"/>
    <p:sldId id="280" r:id="rId17"/>
    <p:sldId id="273" r:id="rId18"/>
    <p:sldId id="282" r:id="rId19"/>
    <p:sldId id="264" r:id="rId20"/>
    <p:sldId id="283" r:id="rId21"/>
    <p:sldId id="289" r:id="rId22"/>
    <p:sldId id="290" r:id="rId23"/>
    <p:sldId id="292" r:id="rId24"/>
    <p:sldId id="294" r:id="rId25"/>
  </p:sldIdLst>
  <p:sldSz cx="9144000" cy="6858000" type="screen4x3"/>
  <p:notesSz cx="6858000" cy="90836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294" y="-3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8" d="100"/>
          <a:sy n="58" d="100"/>
        </p:scale>
        <p:origin x="-1812" y="-72"/>
      </p:cViewPr>
      <p:guideLst>
        <p:guide orient="horz" pos="2861"/>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US"/>
          </a:p>
        </p:txBody>
      </p:sp>
      <p:sp>
        <p:nvSpPr>
          <p:cNvPr id="55299" name="Rectangle 3"/>
          <p:cNvSpPr>
            <a:spLocks noGrp="1" noChangeArrowheads="1"/>
          </p:cNvSpPr>
          <p:nvPr>
            <p:ph type="dt" sz="quarter" idx="1"/>
          </p:nvPr>
        </p:nvSpPr>
        <p:spPr bwMode="auto">
          <a:xfrm>
            <a:off x="388620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US"/>
          </a:p>
        </p:txBody>
      </p:sp>
      <p:sp>
        <p:nvSpPr>
          <p:cNvPr id="55300" name="Rectangle 4"/>
          <p:cNvSpPr>
            <a:spLocks noGrp="1" noChangeArrowheads="1"/>
          </p:cNvSpPr>
          <p:nvPr>
            <p:ph type="ftr" sz="quarter" idx="2"/>
          </p:nvPr>
        </p:nvSpPr>
        <p:spPr bwMode="auto">
          <a:xfrm>
            <a:off x="0" y="8629650"/>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US"/>
          </a:p>
        </p:txBody>
      </p:sp>
      <p:sp>
        <p:nvSpPr>
          <p:cNvPr id="55301" name="Rectangle 5"/>
          <p:cNvSpPr>
            <a:spLocks noGrp="1" noChangeArrowheads="1"/>
          </p:cNvSpPr>
          <p:nvPr>
            <p:ph type="sldNum" sz="quarter" idx="3"/>
          </p:nvPr>
        </p:nvSpPr>
        <p:spPr bwMode="auto">
          <a:xfrm>
            <a:off x="3886200" y="8629650"/>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8982C193-21B1-47C5-975A-D66321596F27}" type="slidenum">
              <a:rPr lang="en-US"/>
              <a:pPr>
                <a:defRPr/>
              </a:pPr>
              <a:t>‹#›</a:t>
            </a:fld>
            <a:endParaRPr lang="en-US"/>
          </a:p>
        </p:txBody>
      </p:sp>
    </p:spTree>
    <p:extLst>
      <p:ext uri="{BB962C8B-B14F-4D97-AF65-F5344CB8AC3E}">
        <p14:creationId xmlns:p14="http://schemas.microsoft.com/office/powerpoint/2010/main" val="2201776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4025"/>
          </a:xfrm>
          <a:prstGeom prst="rect">
            <a:avLst/>
          </a:prstGeom>
        </p:spPr>
        <p:txBody>
          <a:bodyPr vert="horz" lIns="91440" tIns="45720" rIns="91440" bIns="45720" rtlCol="0"/>
          <a:lstStyle>
            <a:lvl1pPr algn="r">
              <a:defRPr sz="1200"/>
            </a:lvl1pPr>
          </a:lstStyle>
          <a:p>
            <a:fld id="{0967DC1A-4D8E-462D-B38A-A97C6F99944E}" type="datetimeFigureOut">
              <a:rPr lang="en-US" smtClean="0"/>
              <a:pPr/>
              <a:t>4/10/2013</a:t>
            </a:fld>
            <a:endParaRPr lang="en-US"/>
          </a:p>
        </p:txBody>
      </p:sp>
      <p:sp>
        <p:nvSpPr>
          <p:cNvPr id="4" name="Slide Image Placeholder 3"/>
          <p:cNvSpPr>
            <a:spLocks noGrp="1" noRot="1" noChangeAspect="1"/>
          </p:cNvSpPr>
          <p:nvPr>
            <p:ph type="sldImg" idx="2"/>
          </p:nvPr>
        </p:nvSpPr>
        <p:spPr>
          <a:xfrm>
            <a:off x="1157288" y="681038"/>
            <a:ext cx="4543425" cy="34067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14825"/>
            <a:ext cx="5486400" cy="40878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8063"/>
            <a:ext cx="2971800" cy="4540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28063"/>
            <a:ext cx="2971800" cy="454025"/>
          </a:xfrm>
          <a:prstGeom prst="rect">
            <a:avLst/>
          </a:prstGeom>
        </p:spPr>
        <p:txBody>
          <a:bodyPr vert="horz" lIns="91440" tIns="45720" rIns="91440" bIns="45720" rtlCol="0" anchor="b"/>
          <a:lstStyle>
            <a:lvl1pPr algn="r">
              <a:defRPr sz="1200"/>
            </a:lvl1pPr>
          </a:lstStyle>
          <a:p>
            <a:fld id="{0002B980-D75E-47EE-987C-F802E256F1D8}" type="slidenum">
              <a:rPr lang="en-US" smtClean="0"/>
              <a:pPr/>
              <a:t>‹#›</a:t>
            </a:fld>
            <a:endParaRPr lang="en-US"/>
          </a:p>
        </p:txBody>
      </p:sp>
    </p:spTree>
    <p:extLst>
      <p:ext uri="{BB962C8B-B14F-4D97-AF65-F5344CB8AC3E}">
        <p14:creationId xmlns:p14="http://schemas.microsoft.com/office/powerpoint/2010/main" val="4036502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4/10/2013 10:39 AM</a:t>
            </a:fld>
            <a:endParaRPr lang="en-US" dirty="0"/>
          </a:p>
        </p:txBody>
      </p:sp>
      <p:sp>
        <p:nvSpPr>
          <p:cNvPr id="6" name="Footer Placeholder 5"/>
          <p:cNvSpPr>
            <a:spLocks noGrp="1"/>
          </p:cNvSpPr>
          <p:nvPr>
            <p:ph type="ftr" sz="quarter" idx="12"/>
          </p:nvPr>
        </p:nvSpPr>
        <p:spPr>
          <a:xfrm>
            <a:off x="0" y="8627915"/>
            <a:ext cx="6172200" cy="454184"/>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200" y="8627915"/>
            <a:ext cx="684213" cy="454184"/>
          </a:xfrm>
        </p:spPr>
        <p:txBody>
          <a:bodyPr/>
          <a:lstStyle/>
          <a:p>
            <a:fld id="{EC87E0CF-87F6-4B58-B8B8-DCAB2DAAF3CA}"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p>
          </p:txBody>
        </p:sp>
      </p:grpSp>
      <p:sp>
        <p:nvSpPr>
          <p:cNvPr id="166951" name="Rectangle 39"/>
          <p:cNvSpPr>
            <a:spLocks noGrp="1" noChangeArrowheads="1"/>
          </p:cNvSpPr>
          <p:nvPr>
            <p:ph type="ctrTitle" sz="quarter"/>
          </p:nvPr>
        </p:nvSpPr>
        <p:spPr>
          <a:xfrm>
            <a:off x="685800" y="685800"/>
            <a:ext cx="7772400" cy="1736725"/>
          </a:xfrm>
        </p:spPr>
        <p:txBody>
          <a:bodyPr anchor="b"/>
          <a:lstStyle>
            <a:lvl1pPr>
              <a:defRPr sz="4000"/>
            </a:lvl1pPr>
          </a:lstStyle>
          <a:p>
            <a:r>
              <a:rPr lang="en-US"/>
              <a:t>Click to edit Master title style</a:t>
            </a:r>
          </a:p>
        </p:txBody>
      </p:sp>
      <p:sp>
        <p:nvSpPr>
          <p:cNvPr id="166952" name="Rectangle 40"/>
          <p:cNvSpPr>
            <a:spLocks noGrp="1" noChangeArrowheads="1"/>
          </p:cNvSpPr>
          <p:nvPr>
            <p:ph type="subTitle" sz="quarter" idx="1"/>
          </p:nvPr>
        </p:nvSpPr>
        <p:spPr>
          <a:xfrm>
            <a:off x="1143000" y="3124200"/>
            <a:ext cx="6400800" cy="1752600"/>
          </a:xfrm>
        </p:spPr>
        <p:txBody>
          <a:bodyPr/>
          <a:lstStyle>
            <a:lvl1pPr marL="0" indent="0" algn="ctr">
              <a:buFont typeface="Wingdings" pitchFamily="2" charset="2"/>
              <a:buNone/>
              <a:defRPr sz="4400"/>
            </a:lvl1pPr>
          </a:lstStyle>
          <a:p>
            <a:r>
              <a:rPr lang="en-US"/>
              <a:t>Click to edit Master subtitle style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9D7A40BE-374F-403A-9768-B50C074402ED}"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E80BDB0C-BEAD-4EE3-9750-4BA44AD68ECE}"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dirty="0"/>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dirty="0"/>
            </a:p>
          </p:txBody>
        </p:sp>
        <p:grpSp>
          <p:nvGrpSpPr>
            <p:cNvPr id="3"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dirty="0"/>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dirty="0"/>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dirty="0"/>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dirty="0"/>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dirty="0"/>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dirty="0"/>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dirty="0"/>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dirty="0"/>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dirty="0"/>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dirty="0"/>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dirty="0"/>
            </a:p>
          </p:txBody>
        </p:sp>
        <p:grpSp>
          <p:nvGrpSpPr>
            <p:cNvPr id="4"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dirty="0"/>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dirty="0"/>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dirty="0"/>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dirty="0"/>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dirty="0"/>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dirty="0"/>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dirty="0"/>
            </a:p>
          </p:txBody>
        </p:sp>
      </p:grpSp>
      <p:sp>
        <p:nvSpPr>
          <p:cNvPr id="166951" name="Rectangle 39"/>
          <p:cNvSpPr>
            <a:spLocks noGrp="1" noChangeArrowheads="1"/>
          </p:cNvSpPr>
          <p:nvPr>
            <p:ph type="ctrTitle" sz="quarter"/>
          </p:nvPr>
        </p:nvSpPr>
        <p:spPr>
          <a:xfrm>
            <a:off x="685800" y="685800"/>
            <a:ext cx="7772400" cy="1736725"/>
          </a:xfrm>
        </p:spPr>
        <p:txBody>
          <a:bodyPr anchor="b"/>
          <a:lstStyle>
            <a:lvl1pPr>
              <a:defRPr sz="4000"/>
            </a:lvl1pPr>
          </a:lstStyle>
          <a:p>
            <a:r>
              <a:rPr lang="en-US" smtClean="0"/>
              <a:t>Click to edit Master title style</a:t>
            </a:r>
            <a:endParaRPr lang="en-US"/>
          </a:p>
        </p:txBody>
      </p:sp>
      <p:sp>
        <p:nvSpPr>
          <p:cNvPr id="166952" name="Rectangle 40"/>
          <p:cNvSpPr>
            <a:spLocks noGrp="1" noChangeArrowheads="1"/>
          </p:cNvSpPr>
          <p:nvPr>
            <p:ph type="subTitle" sz="quarter" idx="1"/>
          </p:nvPr>
        </p:nvSpPr>
        <p:spPr>
          <a:xfrm>
            <a:off x="1143000" y="3124200"/>
            <a:ext cx="6400800" cy="1752600"/>
          </a:xfrm>
        </p:spPr>
        <p:txBody>
          <a:bodyPr/>
          <a:lstStyle>
            <a:lvl1pPr marL="0" indent="0" algn="ctr">
              <a:buFont typeface="Wingdings" pitchFamily="2" charset="2"/>
              <a:buNone/>
              <a:defRPr sz="4400"/>
            </a:lvl1pPr>
          </a:lstStyle>
          <a:p>
            <a:r>
              <a:rPr lang="en-US" smtClean="0"/>
              <a:t>Click to edit Master subtitle style</a:t>
            </a: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2C2054A9-DEF0-4D70-9D89-33134FC46C02}" type="slidenum">
              <a:rPr lang="en-US" smtClean="0"/>
              <a:pPr>
                <a:defRPr/>
              </a:pPr>
              <a:t>‹#›</a:t>
            </a:fld>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00043A46-7529-4562-BA77-26F25B34302C}" type="slidenum">
              <a:rPr lang="en-US" smtClean="0"/>
              <a:pPr>
                <a:defRPr/>
              </a:pPr>
              <a:t>‹#›</a:t>
            </a:fld>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ADEEA097-E3C2-4281-A652-E909FCB749B8}" type="slidenum">
              <a:rPr lang="en-US" smtClean="0"/>
              <a:pPr>
                <a:defRPr/>
              </a:pPr>
              <a:t>‹#›</a:t>
            </a:fld>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4421E345-7546-4C4D-B06F-7C9CB1972E68}" type="slidenum">
              <a:rPr lang="en-US" smtClean="0"/>
              <a:pPr>
                <a:defRPr/>
              </a:pPr>
              <a:t>‹#›</a:t>
            </a:fld>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FFA871DF-A948-4C64-8A68-80392DB62870}" type="slidenum">
              <a:rPr lang="en-US" smtClean="0"/>
              <a:pPr>
                <a:defRPr/>
              </a:pPr>
              <a:t>‹#›</a:t>
            </a:fld>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26BDBF02-D803-4DBC-9C57-902FD793D930}" type="slidenum">
              <a:rPr lang="en-US" smtClean="0"/>
              <a:pPr>
                <a:defRPr/>
              </a:pPr>
              <a:t>‹#›</a:t>
            </a:fld>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AEE843CC-9953-418D-A769-1A524ECD5C91}" type="slidenum">
              <a:rPr lang="en-US" smtClean="0"/>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accent6"/>
              </a:buClr>
              <a:defRPr/>
            </a:lvl1pPr>
            <a:lvl2pPr>
              <a:buClr>
                <a:schemeClr val="bg1">
                  <a:lumMod val="60000"/>
                  <a:lumOff val="40000"/>
                </a:schemeClr>
              </a:buCl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2C2054A9-DEF0-4D70-9D89-33134FC46C02}" type="slidenum">
              <a:rPr lang="en-US"/>
              <a:pPr>
                <a:defRPr/>
              </a:pPr>
              <a:t>‹#›</a:t>
            </a:fld>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D5D9D684-6D63-48DE-84F0-DE4F5C522223}" type="slidenum">
              <a:rPr lang="en-US" smtClean="0"/>
              <a:pPr>
                <a:defRPr/>
              </a:pPr>
              <a:t>‹#›</a:t>
            </a:fld>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9D7A40BE-374F-403A-9768-B50C074402ED}" type="slidenum">
              <a:rPr lang="en-US" smtClean="0"/>
              <a:pPr>
                <a:defRPr/>
              </a:pPr>
              <a:t>‹#›</a:t>
            </a:fld>
            <a:endParaRPr 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E80BDB0C-BEAD-4EE3-9750-4BA44AD68ECE}" type="slidenum">
              <a:rPr lang="en-US" smtClean="0"/>
              <a:pPr>
                <a:defRPr/>
              </a:pPr>
              <a:t>‹#›</a:t>
            </a:fld>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solidFill>
                  <a:schemeClr val="accent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accent3"/>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95548"/>
          </a:xfrm>
        </p:spPr>
        <p:txBody>
          <a:bodyPr/>
          <a:lstStyle>
            <a:lvl1pPr>
              <a:defRPr sz="4300">
                <a:solidFill>
                  <a:srgbClr val="FFCC99"/>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412875"/>
            <a:ext cx="8382000" cy="2390398"/>
          </a:xfrm>
        </p:spPr>
        <p:txBody>
          <a:bodyPr/>
          <a:lstStyle>
            <a:lvl1pPr>
              <a:lnSpc>
                <a:spcPct val="100000"/>
              </a:lnSpc>
              <a:spcBef>
                <a:spcPts val="700"/>
              </a:spcBef>
              <a:defRPr>
                <a:effectLst/>
              </a:defRPr>
            </a:lvl1pPr>
            <a:lvl2pPr>
              <a:lnSpc>
                <a:spcPct val="100000"/>
              </a:lnSpc>
              <a:spcBef>
                <a:spcPts val="700"/>
              </a:spcBef>
              <a:defRPr>
                <a:effectLst/>
              </a:defRPr>
            </a:lvl2pPr>
            <a:lvl3pPr>
              <a:lnSpc>
                <a:spcPct val="100000"/>
              </a:lnSpc>
              <a:spcBef>
                <a:spcPts val="700"/>
              </a:spcBef>
              <a:defRPr>
                <a:effectLst/>
              </a:defRPr>
            </a:lvl3pPr>
            <a:lvl4pPr>
              <a:lnSpc>
                <a:spcPct val="100000"/>
              </a:lnSpc>
              <a:spcBef>
                <a:spcPts val="700"/>
              </a:spcBef>
              <a:defRPr>
                <a:effectLst/>
              </a:defRPr>
            </a:lvl4pPr>
            <a:lvl5pPr>
              <a:lnSpc>
                <a:spcPct val="100000"/>
              </a:lnSpc>
              <a:spcBef>
                <a:spcPts val="700"/>
              </a:spcBef>
              <a:defRPr>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95548"/>
          </a:xfrm>
        </p:spPr>
        <p:txBody>
          <a:bodyPr/>
          <a:lstStyle>
            <a:lvl1pPr>
              <a:defRPr sz="4300">
                <a:solidFill>
                  <a:srgbClr val="FFCC99"/>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81000" y="1411553"/>
            <a:ext cx="4114800" cy="2451953"/>
          </a:xfrm>
        </p:spPr>
        <p:txBody>
          <a:bodyPr/>
          <a:lstStyle>
            <a:lvl1pPr marL="339976" indent="-339976">
              <a:lnSpc>
                <a:spcPct val="100000"/>
              </a:lnSpc>
              <a:spcBef>
                <a:spcPts val="700"/>
              </a:spcBef>
              <a:defRPr sz="2800"/>
            </a:lvl1pPr>
            <a:lvl2pPr marL="673338" indent="-325424">
              <a:lnSpc>
                <a:spcPct val="100000"/>
              </a:lnSpc>
              <a:spcBef>
                <a:spcPts val="700"/>
              </a:spcBef>
              <a:defRPr sz="2400"/>
            </a:lvl2pPr>
            <a:lvl3pPr marL="953785" indent="-288384">
              <a:lnSpc>
                <a:spcPct val="100000"/>
              </a:lnSpc>
              <a:spcBef>
                <a:spcPts val="700"/>
              </a:spcBef>
              <a:defRPr sz="2000"/>
            </a:lvl3pPr>
            <a:lvl4pPr marL="1227618" indent="-273833">
              <a:lnSpc>
                <a:spcPct val="100000"/>
              </a:lnSpc>
              <a:spcBef>
                <a:spcPts val="700"/>
              </a:spcBef>
              <a:defRPr sz="1800"/>
            </a:lvl4pPr>
            <a:lvl5pPr marL="1516002" indent="-280447">
              <a:lnSpc>
                <a:spcPct val="100000"/>
              </a:lnSpc>
              <a:spcBef>
                <a:spcPts val="7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451953"/>
          </a:xfrm>
        </p:spPr>
        <p:txBody>
          <a:bodyPr/>
          <a:lstStyle>
            <a:lvl1pPr marL="347914" indent="-347914">
              <a:lnSpc>
                <a:spcPct val="100000"/>
              </a:lnSpc>
              <a:spcBef>
                <a:spcPts val="700"/>
              </a:spcBef>
              <a:defRPr sz="2800"/>
            </a:lvl1pPr>
            <a:lvl2pPr marL="673338" indent="-339976">
              <a:lnSpc>
                <a:spcPct val="100000"/>
              </a:lnSpc>
              <a:spcBef>
                <a:spcPts val="700"/>
              </a:spcBef>
              <a:defRPr sz="2400"/>
            </a:lvl2pPr>
            <a:lvl3pPr marL="961722" indent="-302936">
              <a:lnSpc>
                <a:spcPct val="100000"/>
              </a:lnSpc>
              <a:spcBef>
                <a:spcPts val="700"/>
              </a:spcBef>
              <a:defRPr sz="2000"/>
            </a:lvl3pPr>
            <a:lvl4pPr marL="1227618" indent="-265896">
              <a:lnSpc>
                <a:spcPct val="100000"/>
              </a:lnSpc>
              <a:spcBef>
                <a:spcPts val="700"/>
              </a:spcBef>
              <a:defRPr sz="1800"/>
            </a:lvl4pPr>
            <a:lvl5pPr marL="1516002" indent="-273833">
              <a:lnSpc>
                <a:spcPct val="100000"/>
              </a:lnSpc>
              <a:spcBef>
                <a:spcPts val="7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00043A46-7529-4562-BA77-26F25B34302C}" type="slidenum">
              <a:rPr lang="en-US"/>
              <a:pPr>
                <a:defRPr/>
              </a:pPr>
              <a:t>‹#›</a:t>
            </a:fld>
            <a:endParaRPr lang="en-US"/>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ADEEA097-E3C2-4281-A652-E909FCB749B8}"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4421E345-7546-4C4D-B06F-7C9CB1972E68}"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FFA871DF-A948-4C64-8A68-80392DB62870}"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26BDBF02-D803-4DBC-9C57-902FD793D930}"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AEE843CC-9953-418D-A769-1A524ECD5C91}"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D5D9D684-6D63-48DE-84F0-DE4F5C522223}"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35.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16589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6589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6589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1035" name="Group 6"/>
            <p:cNvGrpSpPr>
              <a:grpSpLocks/>
            </p:cNvGrpSpPr>
            <p:nvPr/>
          </p:nvGrpSpPr>
          <p:grpSpPr bwMode="auto">
            <a:xfrm>
              <a:off x="288" y="0"/>
              <a:ext cx="5098" cy="4316"/>
              <a:chOff x="288" y="0"/>
              <a:chExt cx="5098" cy="4316"/>
            </a:xfrm>
          </p:grpSpPr>
          <p:sp>
            <p:nvSpPr>
              <p:cNvPr id="16589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89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89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89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89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16590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6590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6591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6591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p>
          </p:txBody>
        </p:sp>
        <p:sp>
          <p:nvSpPr>
            <p:cNvPr id="16591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p>
          </p:txBody>
        </p:sp>
        <p:sp>
          <p:nvSpPr>
            <p:cNvPr id="16591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6591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p>
          </p:txBody>
        </p:sp>
        <p:sp>
          <p:nvSpPr>
            <p:cNvPr id="16591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p>
          </p:txBody>
        </p:sp>
        <p:sp>
          <p:nvSpPr>
            <p:cNvPr id="16591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p>
          </p:txBody>
        </p:sp>
        <p:sp>
          <p:nvSpPr>
            <p:cNvPr id="16591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p>
          </p:txBody>
        </p:sp>
        <p:sp>
          <p:nvSpPr>
            <p:cNvPr id="16591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p>
          </p:txBody>
        </p:sp>
        <p:grpSp>
          <p:nvGrpSpPr>
            <p:cNvPr id="1047" name="Group 31"/>
            <p:cNvGrpSpPr>
              <a:grpSpLocks/>
            </p:cNvGrpSpPr>
            <p:nvPr/>
          </p:nvGrpSpPr>
          <p:grpSpPr bwMode="auto">
            <a:xfrm>
              <a:off x="1" y="392"/>
              <a:ext cx="5758" cy="1571"/>
              <a:chOff x="1" y="392"/>
              <a:chExt cx="5758" cy="1571"/>
            </a:xfrm>
          </p:grpSpPr>
          <p:sp>
            <p:nvSpPr>
              <p:cNvPr id="16592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p>
            </p:txBody>
          </p:sp>
          <p:sp>
            <p:nvSpPr>
              <p:cNvPr id="16592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p>
            </p:txBody>
          </p:sp>
          <p:sp>
            <p:nvSpPr>
              <p:cNvPr id="16592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p>
            </p:txBody>
          </p:sp>
          <p:sp>
            <p:nvSpPr>
              <p:cNvPr id="16592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p>
            </p:txBody>
          </p:sp>
          <p:sp>
            <p:nvSpPr>
              <p:cNvPr id="16592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p>
            </p:txBody>
          </p:sp>
        </p:grpSp>
        <p:sp>
          <p:nvSpPr>
            <p:cNvPr id="16592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p>
          </p:txBody>
        </p:sp>
        <p:sp>
          <p:nvSpPr>
            <p:cNvPr id="16592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p>
          </p:txBody>
        </p:sp>
      </p:grpSp>
      <p:sp>
        <p:nvSpPr>
          <p:cNvPr id="165927"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65928"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p>
        </p:txBody>
      </p:sp>
      <p:sp>
        <p:nvSpPr>
          <p:cNvPr id="165929"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p>
        </p:txBody>
      </p:sp>
      <p:sp>
        <p:nvSpPr>
          <p:cNvPr id="165930"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EDBDEE6F-4744-41A9-8A1A-642E7B80B83A}" type="slidenum">
              <a:rPr lang="en-US"/>
              <a:pPr>
                <a:defRPr/>
              </a:pPr>
              <a:t>‹#›</a:t>
            </a:fld>
            <a:endParaRPr lang="en-US"/>
          </a:p>
        </p:txBody>
      </p:sp>
      <p:sp>
        <p:nvSpPr>
          <p:cNvPr id="16593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14"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588" y="0"/>
            <a:ext cx="9148762" cy="6851650"/>
            <a:chOff x="1" y="0"/>
            <a:chExt cx="5763" cy="4316"/>
          </a:xfrm>
        </p:grpSpPr>
        <p:sp>
          <p:nvSpPr>
            <p:cNvPr id="16589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dirty="0"/>
            </a:p>
          </p:txBody>
        </p:sp>
        <p:sp>
          <p:nvSpPr>
            <p:cNvPr id="16589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dirty="0"/>
            </a:p>
          </p:txBody>
        </p:sp>
        <p:sp>
          <p:nvSpPr>
            <p:cNvPr id="16589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dirty="0"/>
            </a:p>
          </p:txBody>
        </p:sp>
        <p:grpSp>
          <p:nvGrpSpPr>
            <p:cNvPr id="3" name="Group 6"/>
            <p:cNvGrpSpPr>
              <a:grpSpLocks/>
            </p:cNvGrpSpPr>
            <p:nvPr/>
          </p:nvGrpSpPr>
          <p:grpSpPr bwMode="auto">
            <a:xfrm>
              <a:off x="288" y="0"/>
              <a:ext cx="5098" cy="4316"/>
              <a:chOff x="288" y="0"/>
              <a:chExt cx="5098" cy="4316"/>
            </a:xfrm>
          </p:grpSpPr>
          <p:sp>
            <p:nvSpPr>
              <p:cNvPr id="16589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16589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16589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16589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16589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16590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16590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16590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16590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16590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16590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16590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16590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grpSp>
        <p:sp>
          <p:nvSpPr>
            <p:cNvPr id="16590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dirty="0"/>
            </a:p>
          </p:txBody>
        </p:sp>
        <p:sp>
          <p:nvSpPr>
            <p:cNvPr id="16590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dirty="0"/>
            </a:p>
          </p:txBody>
        </p:sp>
        <p:sp>
          <p:nvSpPr>
            <p:cNvPr id="16591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dirty="0"/>
            </a:p>
          </p:txBody>
        </p:sp>
        <p:sp>
          <p:nvSpPr>
            <p:cNvPr id="16591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dirty="0"/>
            </a:p>
          </p:txBody>
        </p:sp>
        <p:sp>
          <p:nvSpPr>
            <p:cNvPr id="16591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dirty="0"/>
            </a:p>
          </p:txBody>
        </p:sp>
        <p:sp>
          <p:nvSpPr>
            <p:cNvPr id="16591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dirty="0"/>
            </a:p>
          </p:txBody>
        </p:sp>
        <p:sp>
          <p:nvSpPr>
            <p:cNvPr id="16591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dirty="0"/>
            </a:p>
          </p:txBody>
        </p:sp>
        <p:sp>
          <p:nvSpPr>
            <p:cNvPr id="16591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dirty="0"/>
            </a:p>
          </p:txBody>
        </p:sp>
        <p:sp>
          <p:nvSpPr>
            <p:cNvPr id="16591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dirty="0"/>
            </a:p>
          </p:txBody>
        </p:sp>
        <p:sp>
          <p:nvSpPr>
            <p:cNvPr id="16591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dirty="0"/>
            </a:p>
          </p:txBody>
        </p:sp>
        <p:sp>
          <p:nvSpPr>
            <p:cNvPr id="16591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dirty="0"/>
            </a:p>
          </p:txBody>
        </p:sp>
        <p:grpSp>
          <p:nvGrpSpPr>
            <p:cNvPr id="4" name="Group 31"/>
            <p:cNvGrpSpPr>
              <a:grpSpLocks/>
            </p:cNvGrpSpPr>
            <p:nvPr/>
          </p:nvGrpSpPr>
          <p:grpSpPr bwMode="auto">
            <a:xfrm>
              <a:off x="1" y="392"/>
              <a:ext cx="5758" cy="1571"/>
              <a:chOff x="1" y="392"/>
              <a:chExt cx="5758" cy="1571"/>
            </a:xfrm>
          </p:grpSpPr>
          <p:sp>
            <p:nvSpPr>
              <p:cNvPr id="16592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dirty="0"/>
              </a:p>
            </p:txBody>
          </p:sp>
          <p:sp>
            <p:nvSpPr>
              <p:cNvPr id="16592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dirty="0"/>
              </a:p>
            </p:txBody>
          </p:sp>
          <p:sp>
            <p:nvSpPr>
              <p:cNvPr id="16592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dirty="0"/>
              </a:p>
            </p:txBody>
          </p:sp>
          <p:sp>
            <p:nvSpPr>
              <p:cNvPr id="16592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dirty="0"/>
              </a:p>
            </p:txBody>
          </p:sp>
          <p:sp>
            <p:nvSpPr>
              <p:cNvPr id="16592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dirty="0"/>
              </a:p>
            </p:txBody>
          </p:sp>
        </p:grpSp>
        <p:sp>
          <p:nvSpPr>
            <p:cNvPr id="16592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dirty="0"/>
            </a:p>
          </p:txBody>
        </p:sp>
        <p:sp>
          <p:nvSpPr>
            <p:cNvPr id="16592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dirty="0"/>
            </a:p>
          </p:txBody>
        </p:sp>
      </p:grpSp>
      <p:sp>
        <p:nvSpPr>
          <p:cNvPr id="165927"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65928"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p>
        </p:txBody>
      </p:sp>
      <p:sp>
        <p:nvSpPr>
          <p:cNvPr id="165929"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p>
        </p:txBody>
      </p:sp>
      <p:sp>
        <p:nvSpPr>
          <p:cNvPr id="165930"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EDBDEE6F-4744-41A9-8A1A-642E7B80B83A}" type="slidenum">
              <a:rPr lang="en-US" smtClean="0"/>
              <a:pPr>
                <a:defRPr/>
              </a:pPr>
              <a:t>‹#›</a:t>
            </a:fld>
            <a:endParaRPr lang="en-US"/>
          </a:p>
        </p:txBody>
      </p:sp>
      <p:sp>
        <p:nvSpPr>
          <p:cNvPr id="16593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ransition>
    <p:fade/>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rgbClr val="00B9E7"/>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rgbClr val="1AFFFF"/>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1"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hyperlink" Target="http://tinyurl.com/3zcsc6o" TargetMode="Externa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343400"/>
            <a:ext cx="7681913" cy="1523495"/>
          </a:xfrm>
        </p:spPr>
        <p:txBody>
          <a:bodyPr/>
          <a:lstStyle/>
          <a:p>
            <a:r>
              <a:rPr lang="en-US" dirty="0" smtClean="0">
                <a:solidFill>
                  <a:schemeClr val="accent2">
                    <a:lumMod val="20000"/>
                    <a:lumOff val="80000"/>
                  </a:schemeClr>
                </a:solidFill>
              </a:rPr>
              <a:t>Phonics</a:t>
            </a:r>
            <a:endParaRPr lang="en-US" dirty="0">
              <a:solidFill>
                <a:schemeClr val="accent2">
                  <a:lumMod val="20000"/>
                  <a:lumOff val="80000"/>
                </a:schemeClr>
              </a:solidFill>
            </a:endParaRPr>
          </a:p>
        </p:txBody>
      </p:sp>
      <p:sp>
        <p:nvSpPr>
          <p:cNvPr id="3" name="Subtitle 2"/>
          <p:cNvSpPr>
            <a:spLocks noGrp="1"/>
          </p:cNvSpPr>
          <p:nvPr>
            <p:ph type="subTitle" idx="1"/>
          </p:nvPr>
        </p:nvSpPr>
        <p:spPr>
          <a:xfrm>
            <a:off x="914401" y="3429000"/>
            <a:ext cx="2743200" cy="914400"/>
          </a:xfrm>
        </p:spPr>
        <p:txBody>
          <a:bodyPr>
            <a:normAutofit/>
          </a:bodyPr>
          <a:lstStyle/>
          <a:p>
            <a:r>
              <a:rPr lang="en-US" dirty="0" smtClean="0">
                <a:solidFill>
                  <a:srgbClr val="FFCC99"/>
                </a:solidFill>
                <a:effectLst>
                  <a:outerShdw blurRad="38100" dist="38100" dir="2700000" algn="tl">
                    <a:srgbClr val="000000">
                      <a:alpha val="43137"/>
                    </a:srgbClr>
                  </a:outerShdw>
                </a:effectLst>
              </a:rPr>
              <a:t>Chapter 5</a:t>
            </a:r>
            <a:endParaRPr lang="en-US" dirty="0">
              <a:solidFill>
                <a:srgbClr val="FFCC99"/>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710793" y="685800"/>
            <a:ext cx="3442607" cy="3428999"/>
          </a:xfrm>
          <a:prstGeom prst="ellipse">
            <a:avLst/>
          </a:prstGeom>
          <a:noFill/>
          <a:ln w="19050">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Reflections on Phonics</a:t>
            </a:r>
            <a:endParaRPr lang="en-US" dirty="0"/>
          </a:p>
        </p:txBody>
      </p:sp>
      <p:sp>
        <p:nvSpPr>
          <p:cNvPr id="3" name="Content Placeholder 2"/>
          <p:cNvSpPr>
            <a:spLocks noGrp="1"/>
          </p:cNvSpPr>
          <p:nvPr>
            <p:ph idx="1"/>
          </p:nvPr>
        </p:nvSpPr>
        <p:spPr>
          <a:xfrm>
            <a:off x="381000" y="1412875"/>
            <a:ext cx="8382000" cy="4611519"/>
          </a:xfrm>
        </p:spPr>
        <p:txBody>
          <a:bodyPr/>
          <a:lstStyle/>
          <a:p>
            <a:r>
              <a:rPr lang="en-US" dirty="0" smtClean="0"/>
              <a:t>Have you ever known someone who was struggling to learn English (such as an exchange student)?</a:t>
            </a:r>
          </a:p>
          <a:p>
            <a:r>
              <a:rPr lang="en-US" dirty="0" smtClean="0"/>
              <a:t>Were you able to help them understand confusing sounds in words such as “knife” and “weight”?</a:t>
            </a:r>
          </a:p>
          <a:p>
            <a:r>
              <a:rPr lang="en-US" dirty="0" smtClean="0"/>
              <a:t>How will you use that experience to teach your own students—English learners as well as native-born children?</a:t>
            </a:r>
            <a:endParaRPr lang="en-US"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dirty="0" smtClean="0"/>
              <a:t>Principles of Phonics Instruction</a:t>
            </a:r>
          </a:p>
        </p:txBody>
      </p:sp>
      <p:sp>
        <p:nvSpPr>
          <p:cNvPr id="65539" name="Rectangle 3"/>
          <p:cNvSpPr>
            <a:spLocks noGrp="1" noChangeArrowheads="1"/>
          </p:cNvSpPr>
          <p:nvPr>
            <p:ph idx="1"/>
          </p:nvPr>
        </p:nvSpPr>
        <p:spPr>
          <a:xfrm>
            <a:off x="1066800" y="1676400"/>
            <a:ext cx="7086600" cy="4724400"/>
          </a:xfrm>
        </p:spPr>
        <p:txBody>
          <a:bodyPr/>
          <a:lstStyle/>
          <a:p>
            <a:pPr eaLnBrk="1" hangingPunct="1">
              <a:defRPr/>
            </a:pPr>
            <a:r>
              <a:rPr lang="en-US" dirty="0" smtClean="0"/>
              <a:t>Base instruction on what students know</a:t>
            </a:r>
          </a:p>
          <a:p>
            <a:pPr eaLnBrk="1" hangingPunct="1">
              <a:defRPr/>
            </a:pPr>
            <a:r>
              <a:rPr lang="en-US" dirty="0" smtClean="0"/>
              <a:t>Provide systematic instruction</a:t>
            </a:r>
          </a:p>
          <a:p>
            <a:pPr eaLnBrk="1" hangingPunct="1">
              <a:defRPr/>
            </a:pPr>
            <a:r>
              <a:rPr lang="en-US" dirty="0" smtClean="0"/>
              <a:t>Provide explicit and extensive instruction</a:t>
            </a:r>
          </a:p>
          <a:p>
            <a:pPr eaLnBrk="1" hangingPunct="1">
              <a:defRPr/>
            </a:pPr>
            <a:r>
              <a:rPr lang="en-US" dirty="0" smtClean="0"/>
              <a:t>Use appropriate texts</a:t>
            </a:r>
          </a:p>
          <a:p>
            <a:pPr eaLnBrk="1" hangingPunct="1">
              <a:defRPr/>
            </a:pPr>
            <a:r>
              <a:rPr lang="en-US" dirty="0" smtClean="0"/>
              <a:t>Embed instruction in meaningful contexts</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91095"/>
          </a:xfrm>
        </p:spPr>
        <p:txBody>
          <a:bodyPr/>
          <a:lstStyle/>
          <a:p>
            <a:r>
              <a:rPr lang="en-US" dirty="0" smtClean="0"/>
              <a:t>Assessment of Phonics:</a:t>
            </a:r>
            <a:br>
              <a:rPr lang="en-US" dirty="0" smtClean="0"/>
            </a:br>
            <a:r>
              <a:rPr lang="en-US" dirty="0" smtClean="0"/>
              <a:t>Informal</a:t>
            </a:r>
            <a:endParaRPr lang="en-US" dirty="0"/>
          </a:p>
        </p:txBody>
      </p:sp>
      <p:sp>
        <p:nvSpPr>
          <p:cNvPr id="3" name="Content Placeholder 2"/>
          <p:cNvSpPr>
            <a:spLocks noGrp="1"/>
          </p:cNvSpPr>
          <p:nvPr>
            <p:ph sz="half" idx="1"/>
          </p:nvPr>
        </p:nvSpPr>
        <p:spPr>
          <a:xfrm>
            <a:off x="609600" y="1739047"/>
            <a:ext cx="3352800" cy="2451953"/>
          </a:xfrm>
        </p:spPr>
        <p:txBody>
          <a:bodyPr/>
          <a:lstStyle/>
          <a:p>
            <a:pPr>
              <a:lnSpc>
                <a:spcPct val="90000"/>
              </a:lnSpc>
              <a:defRPr/>
            </a:pPr>
            <a:r>
              <a:rPr lang="en-US" dirty="0" smtClean="0"/>
              <a:t>Checklists</a:t>
            </a:r>
          </a:p>
          <a:p>
            <a:pPr>
              <a:lnSpc>
                <a:spcPct val="90000"/>
              </a:lnSpc>
              <a:defRPr/>
            </a:pPr>
            <a:r>
              <a:rPr lang="en-US" dirty="0" smtClean="0"/>
              <a:t>Surveys</a:t>
            </a:r>
          </a:p>
          <a:p>
            <a:pPr>
              <a:lnSpc>
                <a:spcPct val="90000"/>
              </a:lnSpc>
              <a:defRPr/>
            </a:pPr>
            <a:r>
              <a:rPr lang="en-US" dirty="0" smtClean="0"/>
              <a:t>Word sorts</a:t>
            </a:r>
          </a:p>
          <a:p>
            <a:pPr>
              <a:lnSpc>
                <a:spcPct val="90000"/>
              </a:lnSpc>
              <a:defRPr/>
            </a:pPr>
            <a:r>
              <a:rPr lang="en-US" dirty="0" smtClean="0"/>
              <a:t>Rubrics</a:t>
            </a:r>
          </a:p>
          <a:p>
            <a:pPr>
              <a:lnSpc>
                <a:spcPct val="90000"/>
              </a:lnSpc>
              <a:defRPr/>
            </a:pPr>
            <a:r>
              <a:rPr lang="en-US" dirty="0" smtClean="0"/>
              <a:t>Running records</a:t>
            </a:r>
          </a:p>
          <a:p>
            <a:pPr>
              <a:lnSpc>
                <a:spcPct val="90000"/>
              </a:lnSpc>
              <a:defRPr/>
            </a:pPr>
            <a:r>
              <a:rPr lang="en-US" dirty="0" smtClean="0"/>
              <a:t>Miscue analyses</a:t>
            </a:r>
          </a:p>
          <a:p>
            <a:pPr>
              <a:lnSpc>
                <a:spcPct val="90000"/>
              </a:lnSpc>
              <a:defRPr/>
            </a:pPr>
            <a:r>
              <a:rPr lang="en-US" dirty="0" smtClean="0"/>
              <a:t>Reading/spelling inventories</a:t>
            </a:r>
          </a:p>
          <a:p>
            <a:endParaRPr lang="en-US" dirty="0"/>
          </a:p>
        </p:txBody>
      </p:sp>
      <p:pic>
        <p:nvPicPr>
          <p:cNvPr id="1030" name="Picture 6" descr="C:\Users\mkt1\AppData\Local\Microsoft\Windows\Temporary Internet Files\Content.IE5\O0V8K44A\MP900439574[1].jpg"/>
          <p:cNvPicPr>
            <a:picLocks noChangeAspect="1" noChangeArrowheads="1"/>
          </p:cNvPicPr>
          <p:nvPr/>
        </p:nvPicPr>
        <p:blipFill>
          <a:blip r:embed="rId2" cstate="print"/>
          <a:srcRect/>
          <a:stretch>
            <a:fillRect/>
          </a:stretch>
        </p:blipFill>
        <p:spPr bwMode="auto">
          <a:xfrm>
            <a:off x="4876800" y="1524000"/>
            <a:ext cx="3121152" cy="4695143"/>
          </a:xfrm>
          <a:prstGeom prst="rect">
            <a:avLst/>
          </a:prstGeom>
          <a:noFill/>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sz="4000" smtClean="0"/>
              <a:t>Letter</a:t>
            </a:r>
            <a:r>
              <a:rPr lang="en-US" sz="4000" smtClean="0">
                <a:cs typeface="Arial" charset="0"/>
              </a:rPr>
              <a:t>–Sound Relationships Checklist</a:t>
            </a:r>
          </a:p>
        </p:txBody>
      </p:sp>
      <p:pic>
        <p:nvPicPr>
          <p:cNvPr id="5" name="Picture 4" descr="5.9.png"/>
          <p:cNvPicPr>
            <a:picLocks noChangeAspect="1"/>
          </p:cNvPicPr>
          <p:nvPr/>
        </p:nvPicPr>
        <p:blipFill>
          <a:blip r:embed="rId2" cstate="print"/>
          <a:stretch>
            <a:fillRect/>
          </a:stretch>
        </p:blipFill>
        <p:spPr>
          <a:xfrm>
            <a:off x="228600" y="1676400"/>
            <a:ext cx="8741141" cy="4139187"/>
          </a:xfrm>
          <a:prstGeom prst="rect">
            <a:avLst/>
          </a:prstGeom>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230188"/>
            <a:ext cx="8382000" cy="1786643"/>
          </a:xfrm>
        </p:spPr>
        <p:txBody>
          <a:bodyPr/>
          <a:lstStyle/>
          <a:p>
            <a:pPr>
              <a:defRPr/>
            </a:pPr>
            <a:r>
              <a:rPr lang="en-US" dirty="0" smtClean="0"/>
              <a:t>Assessment of Phonics:</a:t>
            </a:r>
            <a:br>
              <a:rPr lang="en-US" dirty="0" smtClean="0"/>
            </a:br>
            <a:r>
              <a:rPr lang="en-US" dirty="0" smtClean="0"/>
              <a:t>Formal</a:t>
            </a:r>
            <a:br>
              <a:rPr lang="en-US" dirty="0" smtClean="0"/>
            </a:br>
            <a:endParaRPr lang="en-US" dirty="0" smtClean="0"/>
          </a:p>
        </p:txBody>
      </p:sp>
      <p:sp>
        <p:nvSpPr>
          <p:cNvPr id="61443" name="Rectangle 3"/>
          <p:cNvSpPr>
            <a:spLocks noGrp="1" noChangeArrowheads="1"/>
          </p:cNvSpPr>
          <p:nvPr>
            <p:ph idx="1"/>
          </p:nvPr>
        </p:nvSpPr>
        <p:spPr>
          <a:xfrm>
            <a:off x="457200" y="1752600"/>
            <a:ext cx="8229600" cy="1820498"/>
          </a:xfrm>
        </p:spPr>
        <p:txBody>
          <a:bodyPr/>
          <a:lstStyle/>
          <a:p>
            <a:pPr>
              <a:lnSpc>
                <a:spcPct val="90000"/>
              </a:lnSpc>
              <a:buNone/>
              <a:defRPr/>
            </a:pPr>
            <a:r>
              <a:rPr lang="en-US" dirty="0" smtClean="0"/>
              <a:t>Standardized Tests with Phonics Subtests</a:t>
            </a:r>
          </a:p>
          <a:p>
            <a:pPr eaLnBrk="1" hangingPunct="1">
              <a:lnSpc>
                <a:spcPct val="90000"/>
              </a:lnSpc>
              <a:buFontTx/>
              <a:buNone/>
              <a:defRPr/>
            </a:pPr>
            <a:endParaRPr lang="en-US" dirty="0" smtClean="0"/>
          </a:p>
          <a:p>
            <a:pPr lvl="1" eaLnBrk="1" hangingPunct="1">
              <a:lnSpc>
                <a:spcPct val="90000"/>
              </a:lnSpc>
              <a:defRPr/>
            </a:pPr>
            <a:endParaRPr lang="en-US" sz="2400" dirty="0" smtClean="0"/>
          </a:p>
          <a:p>
            <a:pPr lvl="1" eaLnBrk="1" hangingPunct="1">
              <a:lnSpc>
                <a:spcPct val="90000"/>
              </a:lnSpc>
              <a:defRPr/>
            </a:pPr>
            <a:endParaRPr lang="en-US" sz="2400" dirty="0" smtClean="0"/>
          </a:p>
        </p:txBody>
      </p:sp>
      <p:pic>
        <p:nvPicPr>
          <p:cNvPr id="4" name="Picture 3" descr="5.10.png"/>
          <p:cNvPicPr>
            <a:picLocks noChangeAspect="1"/>
          </p:cNvPicPr>
          <p:nvPr/>
        </p:nvPicPr>
        <p:blipFill>
          <a:blip r:embed="rId2" cstate="print"/>
          <a:stretch>
            <a:fillRect/>
          </a:stretch>
        </p:blipFill>
        <p:spPr>
          <a:xfrm>
            <a:off x="304800" y="2514600"/>
            <a:ext cx="8531722" cy="2417322"/>
          </a:xfrm>
          <a:prstGeom prst="rect">
            <a:avLst/>
          </a:prstGeom>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76200"/>
            <a:ext cx="8382000" cy="1191095"/>
          </a:xfrm>
        </p:spPr>
        <p:txBody>
          <a:bodyPr/>
          <a:lstStyle/>
          <a:p>
            <a:pPr eaLnBrk="1" hangingPunct="1">
              <a:defRPr/>
            </a:pPr>
            <a:r>
              <a:rPr lang="en-US" dirty="0" smtClean="0"/>
              <a:t>Intervention Strategies </a:t>
            </a:r>
            <a:br>
              <a:rPr lang="en-US" dirty="0" smtClean="0"/>
            </a:br>
            <a:r>
              <a:rPr lang="en-US" dirty="0" smtClean="0"/>
              <a:t>Focusing on Phonics</a:t>
            </a:r>
          </a:p>
        </p:txBody>
      </p:sp>
      <p:sp>
        <p:nvSpPr>
          <p:cNvPr id="15363" name="Rectangle 3"/>
          <p:cNvSpPr>
            <a:spLocks noGrp="1" noChangeArrowheads="1"/>
          </p:cNvSpPr>
          <p:nvPr>
            <p:ph idx="1"/>
          </p:nvPr>
        </p:nvSpPr>
        <p:spPr>
          <a:xfrm>
            <a:off x="381000" y="1524001"/>
            <a:ext cx="8534400" cy="4660250"/>
          </a:xfrm>
        </p:spPr>
        <p:txBody>
          <a:bodyPr/>
          <a:lstStyle/>
          <a:p>
            <a:pPr>
              <a:defRPr/>
            </a:pPr>
            <a:r>
              <a:rPr lang="en-US" sz="2800" dirty="0" smtClean="0"/>
              <a:t>Activities should be based on texts children have enjoyed and words they’ve encountered.</a:t>
            </a:r>
          </a:p>
          <a:p>
            <a:pPr eaLnBrk="1" hangingPunct="1">
              <a:spcBef>
                <a:spcPts val="1200"/>
              </a:spcBef>
              <a:defRPr/>
            </a:pPr>
            <a:r>
              <a:rPr lang="en-US" sz="2800" dirty="0" smtClean="0"/>
              <a:t>Emphasizing initial consonant sounds:</a:t>
            </a:r>
          </a:p>
          <a:p>
            <a:pPr lvl="1" eaLnBrk="1" hangingPunct="1">
              <a:defRPr/>
            </a:pPr>
            <a:r>
              <a:rPr lang="en-US" sz="2400" dirty="0" smtClean="0"/>
              <a:t>Word sorting with pictures</a:t>
            </a:r>
          </a:p>
          <a:p>
            <a:pPr lvl="1" eaLnBrk="1" hangingPunct="1">
              <a:defRPr/>
            </a:pPr>
            <a:r>
              <a:rPr lang="en-US" sz="2400" dirty="0" smtClean="0"/>
              <a:t>Listen for initial consonant blends</a:t>
            </a:r>
          </a:p>
          <a:p>
            <a:pPr lvl="1" eaLnBrk="1" hangingPunct="1">
              <a:defRPr/>
            </a:pPr>
            <a:r>
              <a:rPr lang="en-US" sz="2400" dirty="0" smtClean="0"/>
              <a:t>Word walls</a:t>
            </a:r>
          </a:p>
          <a:p>
            <a:pPr lvl="1" eaLnBrk="1" hangingPunct="1">
              <a:defRPr/>
            </a:pPr>
            <a:r>
              <a:rPr lang="en-US" sz="2400" dirty="0" smtClean="0"/>
              <a:t>Personalized word family dictionary</a:t>
            </a:r>
          </a:p>
          <a:p>
            <a:pPr lvl="1" eaLnBrk="1" hangingPunct="1">
              <a:defRPr/>
            </a:pPr>
            <a:r>
              <a:rPr lang="en-US" sz="2400" dirty="0" err="1" smtClean="0"/>
              <a:t>Alphabiography</a:t>
            </a:r>
            <a:endParaRPr lang="en-US" sz="2400" dirty="0" smtClean="0"/>
          </a:p>
          <a:p>
            <a:pPr lvl="1" eaLnBrk="1" hangingPunct="1">
              <a:defRPr/>
            </a:pPr>
            <a:r>
              <a:rPr lang="en-US" sz="2400" dirty="0" smtClean="0"/>
              <a:t>Alliteration</a:t>
            </a:r>
          </a:p>
          <a:p>
            <a:pPr lvl="1" eaLnBrk="1" hangingPunct="1">
              <a:defRPr/>
            </a:pPr>
            <a:r>
              <a:rPr lang="en-US" sz="2400" dirty="0" smtClean="0"/>
              <a:t>Dominoes					 </a:t>
            </a:r>
            <a:r>
              <a:rPr lang="en-US" sz="2400" i="1" dirty="0" smtClean="0"/>
              <a:t>(continued)</a:t>
            </a:r>
            <a:endParaRPr lang="en-US" dirty="0" smtClean="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dirty="0" smtClean="0"/>
              <a:t>More Intervention Strategies</a:t>
            </a:r>
          </a:p>
        </p:txBody>
      </p:sp>
      <p:sp>
        <p:nvSpPr>
          <p:cNvPr id="50179" name="Rectangle 3"/>
          <p:cNvSpPr>
            <a:spLocks noGrp="1" noChangeArrowheads="1"/>
          </p:cNvSpPr>
          <p:nvPr>
            <p:ph idx="1"/>
          </p:nvPr>
        </p:nvSpPr>
        <p:spPr>
          <a:xfrm>
            <a:off x="381000" y="1066801"/>
            <a:ext cx="8382000" cy="4997778"/>
          </a:xfrm>
        </p:spPr>
        <p:txBody>
          <a:bodyPr/>
          <a:lstStyle/>
          <a:p>
            <a:pPr eaLnBrk="1" hangingPunct="1">
              <a:lnSpc>
                <a:spcPct val="90000"/>
              </a:lnSpc>
              <a:defRPr/>
            </a:pPr>
            <a:r>
              <a:rPr lang="en-US" dirty="0" smtClean="0"/>
              <a:t>Emphasizing onset and rime:</a:t>
            </a:r>
          </a:p>
          <a:p>
            <a:pPr lvl="1" eaLnBrk="1" hangingPunct="1">
              <a:lnSpc>
                <a:spcPct val="90000"/>
              </a:lnSpc>
              <a:defRPr/>
            </a:pPr>
            <a:r>
              <a:rPr lang="en-US" dirty="0" smtClean="0"/>
              <a:t>Word family word walls</a:t>
            </a:r>
          </a:p>
          <a:p>
            <a:pPr lvl="1" eaLnBrk="1" hangingPunct="1">
              <a:lnSpc>
                <a:spcPct val="90000"/>
              </a:lnSpc>
              <a:defRPr/>
            </a:pPr>
            <a:r>
              <a:rPr lang="en-US" dirty="0" smtClean="0"/>
              <a:t>Find the Mystery Word</a:t>
            </a:r>
          </a:p>
          <a:p>
            <a:pPr lvl="1" eaLnBrk="1" hangingPunct="1">
              <a:lnSpc>
                <a:spcPct val="90000"/>
              </a:lnSpc>
              <a:defRPr/>
            </a:pPr>
            <a:r>
              <a:rPr lang="en-US" dirty="0" smtClean="0"/>
              <a:t>Flip books</a:t>
            </a:r>
          </a:p>
          <a:p>
            <a:pPr lvl="1" eaLnBrk="1" hangingPunct="1">
              <a:lnSpc>
                <a:spcPct val="90000"/>
              </a:lnSpc>
              <a:defRPr/>
            </a:pPr>
            <a:r>
              <a:rPr lang="en-US" dirty="0" smtClean="0"/>
              <a:t>Word Family Concentration</a:t>
            </a:r>
          </a:p>
          <a:p>
            <a:pPr>
              <a:lnSpc>
                <a:spcPct val="90000"/>
              </a:lnSpc>
              <a:spcBef>
                <a:spcPts val="1200"/>
              </a:spcBef>
              <a:defRPr/>
            </a:pPr>
            <a:r>
              <a:rPr lang="en-US" dirty="0" smtClean="0"/>
              <a:t>Emphasizing rhyme:</a:t>
            </a:r>
          </a:p>
          <a:p>
            <a:pPr lvl="1">
              <a:lnSpc>
                <a:spcPct val="90000"/>
              </a:lnSpc>
              <a:spcBef>
                <a:spcPts val="1200"/>
              </a:spcBef>
              <a:defRPr/>
            </a:pPr>
            <a:r>
              <a:rPr lang="en-US" dirty="0" smtClean="0"/>
              <a:t>Rhyming Word Concentration</a:t>
            </a:r>
          </a:p>
          <a:p>
            <a:pPr lvl="1">
              <a:lnSpc>
                <a:spcPct val="90000"/>
              </a:lnSpc>
              <a:spcBef>
                <a:spcPts val="1200"/>
              </a:spcBef>
              <a:defRPr/>
            </a:pPr>
            <a:r>
              <a:rPr lang="en-US" dirty="0" smtClean="0"/>
              <a:t>Predictable rhyming texts</a:t>
            </a:r>
          </a:p>
          <a:p>
            <a:pPr lvl="1">
              <a:lnSpc>
                <a:spcPct val="90000"/>
              </a:lnSpc>
              <a:spcBef>
                <a:spcPts val="1200"/>
              </a:spcBef>
              <a:defRPr/>
            </a:pPr>
            <a:r>
              <a:rPr lang="en-US" dirty="0" smtClean="0"/>
              <a:t>Yankee Doodle Poetry</a:t>
            </a:r>
          </a:p>
          <a:p>
            <a:pPr lvl="1" algn="r" eaLnBrk="1" hangingPunct="1">
              <a:lnSpc>
                <a:spcPct val="90000"/>
              </a:lnSpc>
              <a:buFontTx/>
              <a:buNone/>
              <a:defRPr/>
            </a:pPr>
            <a:r>
              <a:rPr lang="en-US" sz="2400" i="1" dirty="0" smtClean="0"/>
              <a:t>(continued)</a:t>
            </a:r>
            <a:endParaRPr lang="en-US" dirty="0" smtClean="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04800"/>
            <a:ext cx="8229600" cy="1143000"/>
          </a:xfrm>
        </p:spPr>
        <p:txBody>
          <a:bodyPr/>
          <a:lstStyle/>
          <a:p>
            <a:pPr eaLnBrk="1" hangingPunct="1">
              <a:defRPr/>
            </a:pPr>
            <a:r>
              <a:rPr lang="en-US" smtClean="0"/>
              <a:t>Sample Flip Books</a:t>
            </a:r>
          </a:p>
        </p:txBody>
      </p:sp>
      <p:pic>
        <p:nvPicPr>
          <p:cNvPr id="5" name="Picture 4" descr="5.12.png"/>
          <p:cNvPicPr>
            <a:picLocks noChangeAspect="1"/>
          </p:cNvPicPr>
          <p:nvPr/>
        </p:nvPicPr>
        <p:blipFill>
          <a:blip r:embed="rId2" cstate="print"/>
          <a:stretch>
            <a:fillRect/>
          </a:stretch>
        </p:blipFill>
        <p:spPr>
          <a:xfrm>
            <a:off x="304800" y="2895600"/>
            <a:ext cx="8603074" cy="1088827"/>
          </a:xfrm>
          <a:prstGeom prst="rect">
            <a:avLst/>
          </a:prstGeom>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Intervention Strategies</a:t>
            </a:r>
            <a:endParaRPr lang="en-US" dirty="0"/>
          </a:p>
        </p:txBody>
      </p:sp>
      <p:sp>
        <p:nvSpPr>
          <p:cNvPr id="3" name="Content Placeholder 2"/>
          <p:cNvSpPr>
            <a:spLocks noGrp="1"/>
          </p:cNvSpPr>
          <p:nvPr>
            <p:ph sz="half" idx="1"/>
          </p:nvPr>
        </p:nvSpPr>
        <p:spPr>
          <a:xfrm>
            <a:off x="4800600" y="1371600"/>
            <a:ext cx="4114800" cy="4875694"/>
          </a:xfrm>
        </p:spPr>
        <p:txBody>
          <a:bodyPr/>
          <a:lstStyle/>
          <a:p>
            <a:pPr>
              <a:spcBef>
                <a:spcPts val="1200"/>
              </a:spcBef>
              <a:defRPr/>
            </a:pPr>
            <a:r>
              <a:rPr lang="en-US" sz="2800" dirty="0" smtClean="0"/>
              <a:t>Emphasizing sounds within words:</a:t>
            </a:r>
          </a:p>
          <a:p>
            <a:pPr lvl="1">
              <a:defRPr/>
            </a:pPr>
            <a:r>
              <a:rPr lang="en-US" sz="2400" dirty="0" smtClean="0"/>
              <a:t>Listening to the vowel sounds</a:t>
            </a:r>
          </a:p>
          <a:p>
            <a:pPr lvl="1">
              <a:defRPr/>
            </a:pPr>
            <a:r>
              <a:rPr lang="en-US" sz="2400" dirty="0" smtClean="0"/>
              <a:t>Collecting vowel sounds with different spellings</a:t>
            </a:r>
          </a:p>
          <a:p>
            <a:pPr lvl="1">
              <a:defRPr/>
            </a:pPr>
            <a:r>
              <a:rPr lang="en-US" sz="2400" dirty="0" smtClean="0"/>
              <a:t>Word sorting words </a:t>
            </a:r>
          </a:p>
          <a:p>
            <a:pPr lvl="1">
              <a:defRPr/>
            </a:pPr>
            <a:r>
              <a:rPr lang="en-US" sz="2400" dirty="0" smtClean="0"/>
              <a:t>Change Hen to Fox</a:t>
            </a:r>
          </a:p>
          <a:p>
            <a:pPr lvl="1">
              <a:defRPr/>
            </a:pPr>
            <a:r>
              <a:rPr lang="en-US" sz="2400" dirty="0" smtClean="0"/>
              <a:t>Word ladders</a:t>
            </a:r>
          </a:p>
          <a:p>
            <a:pPr lvl="1">
              <a:defRPr/>
            </a:pPr>
            <a:endParaRPr lang="en-US" sz="2400" dirty="0" smtClean="0"/>
          </a:p>
          <a:p>
            <a:endParaRPr lang="en-US" dirty="0"/>
          </a:p>
        </p:txBody>
      </p:sp>
      <p:sp>
        <p:nvSpPr>
          <p:cNvPr id="4" name="Content Placeholder 3"/>
          <p:cNvSpPr>
            <a:spLocks noGrp="1"/>
          </p:cNvSpPr>
          <p:nvPr>
            <p:ph sz="half" idx="2"/>
          </p:nvPr>
        </p:nvSpPr>
        <p:spPr>
          <a:xfrm>
            <a:off x="228600" y="1447800"/>
            <a:ext cx="4114800" cy="4037516"/>
          </a:xfrm>
        </p:spPr>
        <p:txBody>
          <a:bodyPr/>
          <a:lstStyle/>
          <a:p>
            <a:pPr>
              <a:lnSpc>
                <a:spcPct val="90000"/>
              </a:lnSpc>
              <a:defRPr/>
            </a:pPr>
            <a:r>
              <a:rPr lang="en-US" dirty="0" smtClean="0"/>
              <a:t>Emphasizing word patterns:</a:t>
            </a:r>
          </a:p>
          <a:p>
            <a:pPr lvl="1">
              <a:lnSpc>
                <a:spcPct val="90000"/>
              </a:lnSpc>
              <a:defRPr/>
            </a:pPr>
            <a:r>
              <a:rPr lang="en-US" dirty="0" smtClean="0"/>
              <a:t>Short Vowel Bingo</a:t>
            </a:r>
          </a:p>
          <a:p>
            <a:pPr lvl="1">
              <a:lnSpc>
                <a:spcPct val="90000"/>
              </a:lnSpc>
              <a:defRPr/>
            </a:pPr>
            <a:r>
              <a:rPr lang="en-US" dirty="0" smtClean="0"/>
              <a:t>The Magical E!</a:t>
            </a:r>
          </a:p>
          <a:p>
            <a:pPr>
              <a:spcBef>
                <a:spcPts val="1200"/>
              </a:spcBef>
              <a:defRPr/>
            </a:pPr>
            <a:r>
              <a:rPr lang="en-US" dirty="0" smtClean="0"/>
              <a:t>Emphasizing words within words:</a:t>
            </a:r>
          </a:p>
          <a:p>
            <a:pPr lvl="1">
              <a:defRPr/>
            </a:pPr>
            <a:r>
              <a:rPr lang="en-US" dirty="0" smtClean="0"/>
              <a:t>Secret Words</a:t>
            </a:r>
          </a:p>
          <a:p>
            <a:pPr lvl="1">
              <a:lnSpc>
                <a:spcPct val="90000"/>
              </a:lnSpc>
              <a:defRPr/>
            </a:pPr>
            <a:endParaRPr lang="en-US" dirty="0" smtClean="0"/>
          </a:p>
          <a:p>
            <a:endParaRPr lang="en-US" dirty="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Magical E! Cards</a:t>
            </a:r>
            <a:endParaRPr lang="en-US" dirty="0"/>
          </a:p>
        </p:txBody>
      </p:sp>
      <p:pic>
        <p:nvPicPr>
          <p:cNvPr id="5" name="Picture 4" descr="5.13.png"/>
          <p:cNvPicPr>
            <a:picLocks noChangeAspect="1"/>
          </p:cNvPicPr>
          <p:nvPr/>
        </p:nvPicPr>
        <p:blipFill>
          <a:blip r:embed="rId2" cstate="print"/>
          <a:stretch>
            <a:fillRect/>
          </a:stretch>
        </p:blipFill>
        <p:spPr>
          <a:xfrm>
            <a:off x="304800" y="1905000"/>
            <a:ext cx="8564085" cy="3727706"/>
          </a:xfrm>
          <a:prstGeom prst="rect">
            <a:avLst/>
          </a:prstGeom>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230188"/>
            <a:ext cx="8382000" cy="1080296"/>
          </a:xfrm>
        </p:spPr>
        <p:txBody>
          <a:bodyPr/>
          <a:lstStyle/>
          <a:p>
            <a:pPr eaLnBrk="1" hangingPunct="1">
              <a:defRPr/>
            </a:pPr>
            <a:r>
              <a:rPr lang="en-US" sz="4200" dirty="0" smtClean="0"/>
              <a:t>Partial Phonics Glossary</a:t>
            </a:r>
            <a:br>
              <a:rPr lang="en-US" sz="4200" dirty="0" smtClean="0"/>
            </a:br>
            <a:r>
              <a:rPr lang="en-US" sz="3600" dirty="0" smtClean="0"/>
              <a:t>How Many of These Can You Define?</a:t>
            </a:r>
            <a:endParaRPr lang="en-US" sz="4200" dirty="0" smtClean="0"/>
          </a:p>
        </p:txBody>
      </p:sp>
      <p:sp>
        <p:nvSpPr>
          <p:cNvPr id="41987" name="Rectangle 3"/>
          <p:cNvSpPr>
            <a:spLocks noGrp="1" noChangeArrowheads="1"/>
          </p:cNvSpPr>
          <p:nvPr>
            <p:ph sz="half" idx="1"/>
          </p:nvPr>
        </p:nvSpPr>
        <p:spPr>
          <a:xfrm>
            <a:off x="762000" y="1711925"/>
            <a:ext cx="3810000" cy="4075475"/>
          </a:xfrm>
        </p:spPr>
        <p:txBody>
          <a:bodyPr/>
          <a:lstStyle/>
          <a:p>
            <a:pPr eaLnBrk="1" hangingPunct="1">
              <a:defRPr/>
            </a:pPr>
            <a:r>
              <a:rPr lang="en-US" dirty="0" smtClean="0"/>
              <a:t>Analytic phonics</a:t>
            </a:r>
          </a:p>
          <a:p>
            <a:pPr eaLnBrk="1" hangingPunct="1">
              <a:defRPr/>
            </a:pPr>
            <a:r>
              <a:rPr lang="en-US" dirty="0" smtClean="0"/>
              <a:t>Blends/clusters</a:t>
            </a:r>
          </a:p>
          <a:p>
            <a:pPr eaLnBrk="1" hangingPunct="1">
              <a:defRPr/>
            </a:pPr>
            <a:r>
              <a:rPr lang="en-US" dirty="0" smtClean="0"/>
              <a:t>Closed syllable</a:t>
            </a:r>
          </a:p>
          <a:p>
            <a:pPr eaLnBrk="1" hangingPunct="1">
              <a:defRPr/>
            </a:pPr>
            <a:r>
              <a:rPr lang="en-US" dirty="0" smtClean="0"/>
              <a:t>Digraphs</a:t>
            </a:r>
          </a:p>
          <a:p>
            <a:pPr eaLnBrk="1" hangingPunct="1">
              <a:defRPr/>
            </a:pPr>
            <a:r>
              <a:rPr lang="en-US" dirty="0" smtClean="0"/>
              <a:t>Diphthong</a:t>
            </a:r>
          </a:p>
          <a:p>
            <a:pPr eaLnBrk="1" hangingPunct="1">
              <a:defRPr/>
            </a:pPr>
            <a:r>
              <a:rPr lang="en-US" dirty="0" smtClean="0"/>
              <a:t>Fricative consonants</a:t>
            </a:r>
          </a:p>
          <a:p>
            <a:pPr eaLnBrk="1" hangingPunct="1">
              <a:defRPr/>
            </a:pPr>
            <a:r>
              <a:rPr lang="en-US" dirty="0" smtClean="0"/>
              <a:t>Grapheme</a:t>
            </a:r>
          </a:p>
          <a:p>
            <a:pPr eaLnBrk="1" hangingPunct="1">
              <a:defRPr/>
            </a:pPr>
            <a:r>
              <a:rPr lang="en-US" dirty="0" smtClean="0"/>
              <a:t>Nasal consonants</a:t>
            </a:r>
            <a:endParaRPr lang="en-US" sz="2400" dirty="0" smtClean="0"/>
          </a:p>
        </p:txBody>
      </p:sp>
      <p:sp>
        <p:nvSpPr>
          <p:cNvPr id="3076" name="Rectangle 5"/>
          <p:cNvSpPr>
            <a:spLocks noGrp="1" noChangeArrowheads="1"/>
          </p:cNvSpPr>
          <p:nvPr>
            <p:ph sz="half" idx="2"/>
          </p:nvPr>
        </p:nvSpPr>
        <p:spPr>
          <a:xfrm>
            <a:off x="4724400" y="1728470"/>
            <a:ext cx="4038600" cy="4075475"/>
          </a:xfrm>
        </p:spPr>
        <p:txBody>
          <a:bodyPr/>
          <a:lstStyle/>
          <a:p>
            <a:pPr>
              <a:defRPr/>
            </a:pPr>
            <a:r>
              <a:rPr lang="en-US" dirty="0" smtClean="0"/>
              <a:t>Onset</a:t>
            </a:r>
          </a:p>
          <a:p>
            <a:pPr eaLnBrk="1" hangingPunct="1">
              <a:defRPr/>
            </a:pPr>
            <a:r>
              <a:rPr lang="en-US" dirty="0" smtClean="0"/>
              <a:t>Open syllable</a:t>
            </a:r>
          </a:p>
          <a:p>
            <a:pPr eaLnBrk="1" hangingPunct="1">
              <a:defRPr/>
            </a:pPr>
            <a:r>
              <a:rPr lang="en-US" dirty="0" smtClean="0"/>
              <a:t>Phoneme</a:t>
            </a:r>
          </a:p>
          <a:p>
            <a:pPr eaLnBrk="1" hangingPunct="1">
              <a:defRPr/>
            </a:pPr>
            <a:r>
              <a:rPr lang="en-US" dirty="0" smtClean="0"/>
              <a:t>Plosive consonants</a:t>
            </a:r>
            <a:endParaRPr lang="en-US" u="sng" dirty="0" smtClean="0"/>
          </a:p>
          <a:p>
            <a:pPr eaLnBrk="1" hangingPunct="1">
              <a:defRPr/>
            </a:pPr>
            <a:r>
              <a:rPr lang="en-US" dirty="0" smtClean="0"/>
              <a:t>R-controlled vowel</a:t>
            </a:r>
          </a:p>
          <a:p>
            <a:pPr eaLnBrk="1" hangingPunct="1">
              <a:defRPr/>
            </a:pPr>
            <a:r>
              <a:rPr lang="en-US" dirty="0" smtClean="0"/>
              <a:t>Rime</a:t>
            </a:r>
          </a:p>
          <a:p>
            <a:pPr eaLnBrk="1" hangingPunct="1">
              <a:defRPr/>
            </a:pPr>
            <a:r>
              <a:rPr lang="en-US" dirty="0" smtClean="0"/>
              <a:t>Schwa</a:t>
            </a:r>
          </a:p>
          <a:p>
            <a:pPr eaLnBrk="1" hangingPunct="1">
              <a:defRPr/>
            </a:pPr>
            <a:r>
              <a:rPr lang="en-US" dirty="0" smtClean="0"/>
              <a:t>Vowel digraph</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Phonics and Technology</a:t>
            </a:r>
            <a:endParaRPr lang="en-US" dirty="0"/>
          </a:p>
        </p:txBody>
      </p:sp>
      <p:sp>
        <p:nvSpPr>
          <p:cNvPr id="3" name="Content Placeholder 2"/>
          <p:cNvSpPr>
            <a:spLocks noGrp="1"/>
          </p:cNvSpPr>
          <p:nvPr>
            <p:ph idx="1"/>
          </p:nvPr>
        </p:nvSpPr>
        <p:spPr>
          <a:xfrm>
            <a:off x="304800" y="1412875"/>
            <a:ext cx="8686800" cy="4108817"/>
          </a:xfrm>
        </p:spPr>
        <p:txBody>
          <a:bodyPr/>
          <a:lstStyle/>
          <a:p>
            <a:pPr>
              <a:buNone/>
            </a:pPr>
            <a:r>
              <a:rPr lang="en-US" dirty="0" smtClean="0"/>
              <a:t>Resources for helping students build skills in phonics:</a:t>
            </a:r>
          </a:p>
          <a:p>
            <a:r>
              <a:rPr lang="en-US" sz="2800" dirty="0" smtClean="0"/>
              <a:t>www.learningtoday.com/corporate/readinggames.asp</a:t>
            </a:r>
          </a:p>
          <a:p>
            <a:r>
              <a:rPr lang="en-US" sz="2800" dirty="0" smtClean="0"/>
              <a:t>www.starfall.com</a:t>
            </a:r>
          </a:p>
          <a:p>
            <a:r>
              <a:rPr lang="en-US" sz="2800" dirty="0" smtClean="0"/>
              <a:t>http://teacher.scholastic.com/clifford1/flash/phonics/</a:t>
            </a:r>
          </a:p>
          <a:p>
            <a:pPr lvl="1">
              <a:buNone/>
            </a:pPr>
            <a:r>
              <a:rPr lang="en-US" dirty="0" smtClean="0"/>
              <a:t>index.htm</a:t>
            </a:r>
          </a:p>
          <a:p>
            <a:r>
              <a:rPr lang="en-US" sz="2800" dirty="0" smtClean="0"/>
              <a:t>www.learningplanet.com</a:t>
            </a:r>
          </a:p>
          <a:p>
            <a:r>
              <a:rPr lang="en-US" sz="2800" dirty="0" smtClean="0"/>
              <a:t>www.suelebeau.com</a:t>
            </a:r>
            <a:endParaRPr lang="en-US" sz="2800" dirty="0"/>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Video Presentation</a:t>
            </a:r>
            <a:endParaRPr lang="en-US" dirty="0"/>
          </a:p>
        </p:txBody>
      </p:sp>
      <p:sp>
        <p:nvSpPr>
          <p:cNvPr id="3" name="Content Placeholder 2"/>
          <p:cNvSpPr>
            <a:spLocks noGrp="1"/>
          </p:cNvSpPr>
          <p:nvPr>
            <p:ph idx="1"/>
          </p:nvPr>
        </p:nvSpPr>
        <p:spPr>
          <a:xfrm>
            <a:off x="381000" y="1412875"/>
            <a:ext cx="8382000" cy="1477328"/>
          </a:xfrm>
        </p:spPr>
        <p:txBody>
          <a:bodyPr/>
          <a:lstStyle/>
          <a:p>
            <a:r>
              <a:rPr lang="en-US" dirty="0" smtClean="0"/>
              <a:t>You </a:t>
            </a:r>
            <a:r>
              <a:rPr lang="en-US" smtClean="0"/>
              <a:t>can see a </a:t>
            </a:r>
            <a:r>
              <a:rPr lang="en-US" dirty="0" smtClean="0"/>
              <a:t>video of a teacher </a:t>
            </a:r>
            <a:r>
              <a:rPr lang="en-US" u="sng" dirty="0" smtClean="0">
                <a:hlinkClick r:id="rId2"/>
              </a:rPr>
              <a:t>using the Phonics Mastery Survey</a:t>
            </a:r>
            <a:r>
              <a:rPr lang="en-US" dirty="0" smtClean="0"/>
              <a:t> (which is related to the discussion on page 112 of the chapter).</a:t>
            </a:r>
            <a:endParaRPr lang="en-US"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dirty="0" smtClean="0"/>
              <a:t>Reflections on Struggling Readers</a:t>
            </a:r>
          </a:p>
        </p:txBody>
      </p:sp>
      <p:sp>
        <p:nvSpPr>
          <p:cNvPr id="4099" name="Rectangle 3"/>
          <p:cNvSpPr>
            <a:spLocks noGrp="1" noChangeArrowheads="1"/>
          </p:cNvSpPr>
          <p:nvPr>
            <p:ph idx="1"/>
          </p:nvPr>
        </p:nvSpPr>
        <p:spPr>
          <a:xfrm>
            <a:off x="381000" y="1219200"/>
            <a:ext cx="8153400" cy="4119076"/>
          </a:xfrm>
        </p:spPr>
        <p:txBody>
          <a:bodyPr/>
          <a:lstStyle/>
          <a:p>
            <a:pPr eaLnBrk="1" hangingPunct="1">
              <a:defRPr/>
            </a:pPr>
            <a:r>
              <a:rPr lang="en-US" dirty="0" smtClean="0"/>
              <a:t>You sit down to read a book with your 8-year-old niece. As she tries to sound out unfamiliar words, you realize that she needs help with letter</a:t>
            </a:r>
            <a:r>
              <a:rPr lang="en-US" dirty="0" smtClean="0">
                <a:cs typeface="Arial" charset="0"/>
              </a:rPr>
              <a:t>–sound relationships.</a:t>
            </a:r>
          </a:p>
          <a:p>
            <a:pPr eaLnBrk="1" hangingPunct="1">
              <a:defRPr/>
            </a:pPr>
            <a:r>
              <a:rPr lang="en-US" dirty="0" smtClean="0">
                <a:cs typeface="Arial" charset="0"/>
              </a:rPr>
              <a:t>Do you think explicit phonics instruction would help her struggle less with her reading?</a:t>
            </a:r>
          </a:p>
          <a:p>
            <a:pPr eaLnBrk="1" hangingPunct="1">
              <a:defRPr/>
            </a:pPr>
            <a:r>
              <a:rPr lang="en-US" dirty="0" smtClean="0">
                <a:cs typeface="Arial" charset="0"/>
              </a:rPr>
              <a:t>Or do you think that instruction in other areas would be more beneficial?  Why?</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81000"/>
            <a:ext cx="8229600" cy="1191095"/>
          </a:xfrm>
        </p:spPr>
        <p:txBody>
          <a:bodyPr/>
          <a:lstStyle/>
          <a:p>
            <a:pPr eaLnBrk="1" hangingPunct="1">
              <a:lnSpc>
                <a:spcPct val="90000"/>
              </a:lnSpc>
              <a:defRPr/>
            </a:pPr>
            <a:r>
              <a:rPr lang="en-US" dirty="0" smtClean="0"/>
              <a:t>How Teachers Can Help </a:t>
            </a:r>
            <a:br>
              <a:rPr lang="en-US" dirty="0" smtClean="0"/>
            </a:br>
            <a:r>
              <a:rPr lang="en-US" dirty="0" smtClean="0"/>
              <a:t>Struggling Readers</a:t>
            </a:r>
          </a:p>
        </p:txBody>
      </p:sp>
      <p:sp>
        <p:nvSpPr>
          <p:cNvPr id="5123" name="Rectangle 3"/>
          <p:cNvSpPr>
            <a:spLocks noGrp="1" noChangeArrowheads="1"/>
          </p:cNvSpPr>
          <p:nvPr>
            <p:ph idx="1"/>
          </p:nvPr>
        </p:nvSpPr>
        <p:spPr>
          <a:xfrm>
            <a:off x="685800" y="1905000"/>
            <a:ext cx="8229600" cy="4525963"/>
          </a:xfrm>
        </p:spPr>
        <p:txBody>
          <a:bodyPr/>
          <a:lstStyle/>
          <a:p>
            <a:pPr eaLnBrk="1" hangingPunct="1">
              <a:defRPr/>
            </a:pPr>
            <a:r>
              <a:rPr lang="en-US" dirty="0" smtClean="0"/>
              <a:t>Interpret and respond to readers’ errors</a:t>
            </a:r>
          </a:p>
          <a:p>
            <a:pPr eaLnBrk="1" hangingPunct="1">
              <a:defRPr/>
            </a:pPr>
            <a:r>
              <a:rPr lang="en-US" dirty="0" smtClean="0"/>
              <a:t>Provide clear and simple examples for decoding and spelling</a:t>
            </a:r>
          </a:p>
          <a:p>
            <a:pPr eaLnBrk="1" hangingPunct="1">
              <a:defRPr/>
            </a:pPr>
            <a:r>
              <a:rPr lang="en-US" dirty="0" smtClean="0"/>
              <a:t>Organize and sequence instruction</a:t>
            </a:r>
          </a:p>
          <a:p>
            <a:pPr eaLnBrk="1" hangingPunct="1">
              <a:defRPr/>
            </a:pPr>
            <a:r>
              <a:rPr lang="en-US" dirty="0" smtClean="0"/>
              <a:t>Explain spelling patterns</a:t>
            </a:r>
          </a:p>
          <a:p>
            <a:pPr eaLnBrk="1" hangingPunct="1">
              <a:defRPr/>
            </a:pPr>
            <a:r>
              <a:rPr lang="en-US" dirty="0" smtClean="0"/>
              <a:t>Integrate language instruction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Students Learn Phonics</a:t>
            </a:r>
            <a:endParaRPr lang="en-US" dirty="0"/>
          </a:p>
        </p:txBody>
      </p:sp>
      <p:sp>
        <p:nvSpPr>
          <p:cNvPr id="3" name="Content Placeholder 2"/>
          <p:cNvSpPr>
            <a:spLocks noGrp="1"/>
          </p:cNvSpPr>
          <p:nvPr>
            <p:ph sz="half" idx="1"/>
          </p:nvPr>
        </p:nvSpPr>
        <p:spPr>
          <a:xfrm>
            <a:off x="4724400" y="1447800"/>
            <a:ext cx="4114800" cy="4667945"/>
          </a:xfrm>
        </p:spPr>
        <p:txBody>
          <a:bodyPr/>
          <a:lstStyle/>
          <a:p>
            <a:r>
              <a:rPr lang="en-US" dirty="0" smtClean="0"/>
              <a:t>Decoding words</a:t>
            </a:r>
          </a:p>
          <a:p>
            <a:r>
              <a:rPr lang="en-US" dirty="0" smtClean="0"/>
              <a:t>Encoding words</a:t>
            </a:r>
          </a:p>
          <a:p>
            <a:r>
              <a:rPr lang="en-US" dirty="0" smtClean="0"/>
              <a:t>Teacher modeling</a:t>
            </a:r>
          </a:p>
          <a:p>
            <a:r>
              <a:rPr lang="en-US" dirty="0" smtClean="0"/>
              <a:t>Meaningful context: </a:t>
            </a:r>
          </a:p>
          <a:p>
            <a:pPr lvl="1"/>
            <a:r>
              <a:rPr lang="en-US" dirty="0" smtClean="0"/>
              <a:t>“Phonics instruction disconnected from texts that children read contributes little to children’s use of phonics strategies in recognizing words.” </a:t>
            </a:r>
            <a:r>
              <a:rPr lang="en-US" sz="2000" dirty="0" smtClean="0"/>
              <a:t>(</a:t>
            </a:r>
            <a:r>
              <a:rPr lang="en-US" sz="2000" dirty="0" err="1" smtClean="0"/>
              <a:t>Hiebert</a:t>
            </a:r>
            <a:r>
              <a:rPr lang="en-US" sz="2000" dirty="0" smtClean="0"/>
              <a:t>, 1999, p. 556)</a:t>
            </a:r>
            <a:endParaRPr lang="en-US" sz="2000" dirty="0"/>
          </a:p>
        </p:txBody>
      </p:sp>
      <p:pic>
        <p:nvPicPr>
          <p:cNvPr id="2050" name="Picture 2" descr="C:\Users\mkt1\AppData\Local\Microsoft\Windows\Temporary Internet Files\Content.IE5\4Z14PSCS\MP900430493[2].jpg"/>
          <p:cNvPicPr>
            <a:picLocks noChangeAspect="1" noChangeArrowheads="1"/>
          </p:cNvPicPr>
          <p:nvPr/>
        </p:nvPicPr>
        <p:blipFill>
          <a:blip r:embed="rId2" cstate="print"/>
          <a:srcRect/>
          <a:stretch>
            <a:fillRect/>
          </a:stretch>
        </p:blipFill>
        <p:spPr bwMode="auto">
          <a:xfrm>
            <a:off x="533400" y="1981200"/>
            <a:ext cx="3733800" cy="3733800"/>
          </a:xfrm>
          <a:prstGeom prst="rect">
            <a:avLst/>
          </a:prstGeom>
          <a:noFill/>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4538" y="381000"/>
            <a:ext cx="8382000" cy="595548"/>
          </a:xfrm>
        </p:spPr>
        <p:txBody>
          <a:bodyPr/>
          <a:lstStyle/>
          <a:p>
            <a:pPr eaLnBrk="1" hangingPunct="1">
              <a:defRPr/>
            </a:pPr>
            <a:r>
              <a:rPr lang="en-US" dirty="0" smtClean="0"/>
              <a:t>Generalizations About Consonants</a:t>
            </a:r>
          </a:p>
        </p:txBody>
      </p:sp>
      <p:pic>
        <p:nvPicPr>
          <p:cNvPr id="6" name="Picture 5" descr="5.1.png"/>
          <p:cNvPicPr>
            <a:picLocks noChangeAspect="1"/>
          </p:cNvPicPr>
          <p:nvPr/>
        </p:nvPicPr>
        <p:blipFill>
          <a:blip r:embed="rId2" cstate="print"/>
          <a:stretch>
            <a:fillRect/>
          </a:stretch>
        </p:blipFill>
        <p:spPr>
          <a:xfrm>
            <a:off x="228600" y="2209800"/>
            <a:ext cx="8693876" cy="3048000"/>
          </a:xfrm>
          <a:prstGeom prst="rect">
            <a:avLst/>
          </a:prstGeom>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Generalizations about Vowels</a:t>
            </a:r>
            <a:endParaRPr lang="en-US" dirty="0"/>
          </a:p>
        </p:txBody>
      </p:sp>
      <p:pic>
        <p:nvPicPr>
          <p:cNvPr id="7" name="Picture 6" descr="5.4.png"/>
          <p:cNvPicPr>
            <a:picLocks noChangeAspect="1"/>
          </p:cNvPicPr>
          <p:nvPr/>
        </p:nvPicPr>
        <p:blipFill>
          <a:blip r:embed="rId2" cstate="print"/>
          <a:stretch>
            <a:fillRect/>
          </a:stretch>
        </p:blipFill>
        <p:spPr>
          <a:xfrm>
            <a:off x="2362200" y="1265430"/>
            <a:ext cx="4648200" cy="5059170"/>
          </a:xfrm>
          <a:prstGeom prst="rect">
            <a:avLst/>
          </a:prstGeom>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230188"/>
            <a:ext cx="8382000" cy="1191095"/>
          </a:xfrm>
        </p:spPr>
        <p:txBody>
          <a:bodyPr/>
          <a:lstStyle/>
          <a:p>
            <a:pPr eaLnBrk="1" hangingPunct="1">
              <a:defRPr/>
            </a:pPr>
            <a:r>
              <a:rPr lang="en-US" dirty="0" smtClean="0"/>
              <a:t>Various Spellings for Long Vowels </a:t>
            </a:r>
            <a:br>
              <a:rPr lang="en-US" dirty="0" smtClean="0"/>
            </a:br>
            <a:r>
              <a:rPr lang="en-US" dirty="0" smtClean="0"/>
              <a:t>and Diphthongs</a:t>
            </a:r>
          </a:p>
        </p:txBody>
      </p:sp>
      <p:pic>
        <p:nvPicPr>
          <p:cNvPr id="5" name="Picture 4" descr="5.2.png"/>
          <p:cNvPicPr>
            <a:picLocks noChangeAspect="1"/>
          </p:cNvPicPr>
          <p:nvPr/>
        </p:nvPicPr>
        <p:blipFill>
          <a:blip r:embed="rId2" cstate="print"/>
          <a:stretch>
            <a:fillRect/>
          </a:stretch>
        </p:blipFill>
        <p:spPr>
          <a:xfrm>
            <a:off x="304800" y="2133600"/>
            <a:ext cx="8514043" cy="3691133"/>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91095"/>
          </a:xfrm>
        </p:spPr>
        <p:txBody>
          <a:bodyPr/>
          <a:lstStyle/>
          <a:p>
            <a:r>
              <a:rPr lang="en-US" dirty="0" smtClean="0"/>
              <a:t>English Learners and the </a:t>
            </a:r>
            <a:br>
              <a:rPr lang="en-US" dirty="0" smtClean="0"/>
            </a:br>
            <a:r>
              <a:rPr lang="en-US" dirty="0" err="1" smtClean="0"/>
              <a:t>Graphophonic</a:t>
            </a:r>
            <a:r>
              <a:rPr lang="en-US" dirty="0" smtClean="0"/>
              <a:t> System</a:t>
            </a:r>
            <a:endParaRPr lang="en-US" dirty="0"/>
          </a:p>
        </p:txBody>
      </p:sp>
      <p:sp>
        <p:nvSpPr>
          <p:cNvPr id="3" name="Content Placeholder 2"/>
          <p:cNvSpPr>
            <a:spLocks noGrp="1"/>
          </p:cNvSpPr>
          <p:nvPr>
            <p:ph idx="1"/>
          </p:nvPr>
        </p:nvSpPr>
        <p:spPr>
          <a:xfrm>
            <a:off x="381000" y="1600200"/>
            <a:ext cx="8382000" cy="4419600"/>
          </a:xfrm>
        </p:spPr>
        <p:txBody>
          <a:bodyPr/>
          <a:lstStyle/>
          <a:p>
            <a:pPr>
              <a:buNone/>
            </a:pPr>
            <a:r>
              <a:rPr lang="en-US" dirty="0" smtClean="0"/>
              <a:t>English learners can have a difficult time learning the sounds of English letters, due to:</a:t>
            </a:r>
          </a:p>
          <a:p>
            <a:r>
              <a:rPr lang="en-US" sz="2800" dirty="0" smtClean="0"/>
              <a:t>Orthography:</a:t>
            </a:r>
          </a:p>
          <a:p>
            <a:pPr lvl="1"/>
            <a:r>
              <a:rPr lang="en-US" sz="2400" dirty="0" smtClean="0"/>
              <a:t>Deep orthography (e.g., English, French)</a:t>
            </a:r>
          </a:p>
          <a:p>
            <a:pPr lvl="1"/>
            <a:r>
              <a:rPr lang="en-US" sz="2400" dirty="0" smtClean="0"/>
              <a:t>Shallow or translucent orthography (e.g., Spanish, Italian, and Portuguese)</a:t>
            </a:r>
          </a:p>
          <a:p>
            <a:r>
              <a:rPr lang="en-US" sz="2800" dirty="0" smtClean="0"/>
              <a:t>Alphabet:</a:t>
            </a:r>
          </a:p>
          <a:p>
            <a:pPr lvl="1"/>
            <a:r>
              <a:rPr lang="en-US" sz="2400" dirty="0" smtClean="0"/>
              <a:t>Languages that use other alphabets (e.g., Chinese, Vietnamese, Arabic, and Korean)</a:t>
            </a:r>
          </a:p>
          <a:p>
            <a:pPr lvl="1">
              <a:buNone/>
            </a:pPr>
            <a:endParaRPr lang="en-US" dirty="0" smtClean="0"/>
          </a:p>
          <a:p>
            <a:pPr>
              <a:buNone/>
            </a:pPr>
            <a:endParaRPr lang="en-US" dirty="0"/>
          </a:p>
        </p:txBody>
      </p:sp>
    </p:spTree>
  </p:cSld>
  <p:clrMapOvr>
    <a:masterClrMapping/>
  </p:clrMapOvr>
  <p:transition>
    <p:fade/>
  </p:transition>
</p:sld>
</file>

<file path=ppt/theme/theme1.xml><?xml version="1.0" encoding="utf-8"?>
<a:theme xmlns:a="http://schemas.openxmlformats.org/drawingml/2006/main" name="Globe">
  <a:themeElements>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1_DeVries 3e">
  <a:themeElements>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heme1_DeVries 3e">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738</TotalTime>
  <Words>639</Words>
  <Application>Microsoft Office PowerPoint</Application>
  <PresentationFormat>On-screen Show (4:3)</PresentationFormat>
  <Paragraphs>116</Paragraphs>
  <Slides>21</Slides>
  <Notes>1</Notes>
  <HiddenSlides>0</HiddenSlides>
  <MMClips>0</MMClips>
  <ScaleCrop>false</ScaleCrop>
  <HeadingPairs>
    <vt:vector size="4" baseType="variant">
      <vt:variant>
        <vt:lpstr>Theme</vt:lpstr>
      </vt:variant>
      <vt:variant>
        <vt:i4>4</vt:i4>
      </vt:variant>
      <vt:variant>
        <vt:lpstr>Slide Titles</vt:lpstr>
      </vt:variant>
      <vt:variant>
        <vt:i4>21</vt:i4>
      </vt:variant>
    </vt:vector>
  </HeadingPairs>
  <TitlesOfParts>
    <vt:vector size="25" baseType="lpstr">
      <vt:lpstr>Globe</vt:lpstr>
      <vt:lpstr>Theme1_DeVries 3e</vt:lpstr>
      <vt:lpstr>1_Theme1_DeVries 3e</vt:lpstr>
      <vt:lpstr>White with Courier font for code slides</vt:lpstr>
      <vt:lpstr>Phonics</vt:lpstr>
      <vt:lpstr>Partial Phonics Glossary How Many of These Can You Define?</vt:lpstr>
      <vt:lpstr>Reflections on Struggling Readers</vt:lpstr>
      <vt:lpstr>How Teachers Can Help  Struggling Readers</vt:lpstr>
      <vt:lpstr>How Students Learn Phonics</vt:lpstr>
      <vt:lpstr>Generalizations About Consonants</vt:lpstr>
      <vt:lpstr>Generalizations about Vowels</vt:lpstr>
      <vt:lpstr>Various Spellings for Long Vowels  and Diphthongs</vt:lpstr>
      <vt:lpstr>English Learners and the  Graphophonic System</vt:lpstr>
      <vt:lpstr>Further Reflections on Phonics</vt:lpstr>
      <vt:lpstr>Principles of Phonics Instruction</vt:lpstr>
      <vt:lpstr>Assessment of Phonics: Informal</vt:lpstr>
      <vt:lpstr>Letter–Sound Relationships Checklist</vt:lpstr>
      <vt:lpstr>Assessment of Phonics: Formal </vt:lpstr>
      <vt:lpstr>Intervention Strategies  Focusing on Phonics</vt:lpstr>
      <vt:lpstr>More Intervention Strategies</vt:lpstr>
      <vt:lpstr>Sample Flip Books</vt:lpstr>
      <vt:lpstr>More Intervention Strategies</vt:lpstr>
      <vt:lpstr>Magical E! Cards</vt:lpstr>
      <vt:lpstr>Phonics and Technology</vt:lpstr>
      <vt:lpstr>Related Video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 Letter-Sound Relationship</dc:title>
  <dc:creator>Merlyn  De Vries</dc:creator>
  <cp:lastModifiedBy>MSSU-User</cp:lastModifiedBy>
  <cp:revision>96</cp:revision>
  <cp:lastPrinted>1601-01-01T00:00:00Z</cp:lastPrinted>
  <dcterms:created xsi:type="dcterms:W3CDTF">2003-11-01T20:06:03Z</dcterms:created>
  <dcterms:modified xsi:type="dcterms:W3CDTF">2013-04-10T15:40:03Z</dcterms:modified>
</cp:coreProperties>
</file>