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727" r:id="rId2"/>
    <p:sldMasterId id="2147483740" r:id="rId3"/>
  </p:sldMasterIdLst>
  <p:notesMasterIdLst>
    <p:notesMasterId r:id="rId23"/>
  </p:notesMasterIdLst>
  <p:handoutMasterIdLst>
    <p:handoutMasterId r:id="rId24"/>
  </p:handoutMasterIdLst>
  <p:sldIdLst>
    <p:sldId id="277" r:id="rId4"/>
    <p:sldId id="256" r:id="rId5"/>
    <p:sldId id="278" r:id="rId6"/>
    <p:sldId id="276" r:id="rId7"/>
    <p:sldId id="257" r:id="rId8"/>
    <p:sldId id="273" r:id="rId9"/>
    <p:sldId id="279" r:id="rId10"/>
    <p:sldId id="280" r:id="rId11"/>
    <p:sldId id="282" r:id="rId12"/>
    <p:sldId id="281" r:id="rId13"/>
    <p:sldId id="258" r:id="rId14"/>
    <p:sldId id="261" r:id="rId15"/>
    <p:sldId id="264" r:id="rId16"/>
    <p:sldId id="275" r:id="rId17"/>
    <p:sldId id="283" r:id="rId18"/>
    <p:sldId id="265" r:id="rId19"/>
    <p:sldId id="270" r:id="rId20"/>
    <p:sldId id="284" r:id="rId21"/>
    <p:sldId id="285" r:id="rId22"/>
  </p:sldIdLst>
  <p:sldSz cx="9144000" cy="6858000" type="screen4x3"/>
  <p:notesSz cx="6858000" cy="9083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0" autoAdjust="0"/>
    <p:restoredTop sz="94975" autoAdjust="0"/>
  </p:normalViewPr>
  <p:slideViewPr>
    <p:cSldViewPr>
      <p:cViewPr>
        <p:scale>
          <a:sx n="100" d="100"/>
          <a:sy n="100" d="100"/>
        </p:scale>
        <p:origin x="-288"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dirty="0"/>
          </a:p>
        </p:txBody>
      </p:sp>
      <p:sp>
        <p:nvSpPr>
          <p:cNvPr id="49155"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dirty="0"/>
          </a:p>
        </p:txBody>
      </p:sp>
      <p:sp>
        <p:nvSpPr>
          <p:cNvPr id="49156" name="Rectangle 4"/>
          <p:cNvSpPr>
            <a:spLocks noGrp="1" noChangeArrowheads="1"/>
          </p:cNvSpPr>
          <p:nvPr>
            <p:ph type="ftr" sz="quarter" idx="2"/>
          </p:nvPr>
        </p:nvSpPr>
        <p:spPr bwMode="auto">
          <a:xfrm>
            <a:off x="0" y="862965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dirty="0"/>
          </a:p>
        </p:txBody>
      </p:sp>
      <p:sp>
        <p:nvSpPr>
          <p:cNvPr id="49157" name="Rectangle 5"/>
          <p:cNvSpPr>
            <a:spLocks noGrp="1" noChangeArrowheads="1"/>
          </p:cNvSpPr>
          <p:nvPr>
            <p:ph type="sldNum" sz="quarter" idx="3"/>
          </p:nvPr>
        </p:nvSpPr>
        <p:spPr bwMode="auto">
          <a:xfrm>
            <a:off x="3886200" y="862965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7A5D40E-82A9-4D7A-BC75-302F0A8C7683}" type="slidenum">
              <a:rPr lang="en-US"/>
              <a:pPr>
                <a:defRPr/>
              </a:pPr>
              <a:t>‹#›</a:t>
            </a:fld>
            <a:endParaRPr lang="en-US" dirty="0"/>
          </a:p>
        </p:txBody>
      </p:sp>
    </p:spTree>
    <p:extLst>
      <p:ext uri="{BB962C8B-B14F-4D97-AF65-F5344CB8AC3E}">
        <p14:creationId xmlns:p14="http://schemas.microsoft.com/office/powerpoint/2010/main" val="182993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a:defRPr sz="1200"/>
            </a:lvl1pPr>
          </a:lstStyle>
          <a:p>
            <a:fld id="{A99A0754-832D-440A-80DA-4AE5D6D930B6}" type="datetimeFigureOut">
              <a:rPr lang="en-US" smtClean="0"/>
              <a:pPr/>
              <a:t>4/10/2013</a:t>
            </a:fld>
            <a:endParaRPr lang="en-US" dirty="0"/>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14825"/>
            <a:ext cx="5486400" cy="40878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8063"/>
            <a:ext cx="2971800" cy="4540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28063"/>
            <a:ext cx="2971800" cy="454025"/>
          </a:xfrm>
          <a:prstGeom prst="rect">
            <a:avLst/>
          </a:prstGeom>
        </p:spPr>
        <p:txBody>
          <a:bodyPr vert="horz" lIns="91440" tIns="45720" rIns="91440" bIns="45720" rtlCol="0" anchor="b"/>
          <a:lstStyle>
            <a:lvl1pPr algn="r">
              <a:defRPr sz="1200"/>
            </a:lvl1pPr>
          </a:lstStyle>
          <a:p>
            <a:fld id="{9CA36FEA-84F7-49C9-B0A2-6A92085F93C3}" type="slidenum">
              <a:rPr lang="en-US" smtClean="0"/>
              <a:pPr/>
              <a:t>‹#›</a:t>
            </a:fld>
            <a:endParaRPr lang="en-US" dirty="0"/>
          </a:p>
        </p:txBody>
      </p:sp>
    </p:spTree>
    <p:extLst>
      <p:ext uri="{BB962C8B-B14F-4D97-AF65-F5344CB8AC3E}">
        <p14:creationId xmlns:p14="http://schemas.microsoft.com/office/powerpoint/2010/main" val="169053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4/10/2013 10:34 AM</a:t>
            </a:fld>
            <a:endParaRPr lang="en-US" dirty="0"/>
          </a:p>
        </p:txBody>
      </p:sp>
      <p:sp>
        <p:nvSpPr>
          <p:cNvPr id="6" name="Footer Placeholder 5"/>
          <p:cNvSpPr>
            <a:spLocks noGrp="1"/>
          </p:cNvSpPr>
          <p:nvPr>
            <p:ph type="ftr" sz="quarter" idx="12"/>
          </p:nvPr>
        </p:nvSpPr>
        <p:spPr>
          <a:xfrm>
            <a:off x="0" y="8627915"/>
            <a:ext cx="6172200" cy="454184"/>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200" y="8627915"/>
            <a:ext cx="684213" cy="454184"/>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A36FEA-84F7-49C9-B0A2-6A92085F93C3}"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dirty="0"/>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dirty="0"/>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dirty="0"/>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dirty="0"/>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dirty="0"/>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dirty="0"/>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dirty="0"/>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dirty="0"/>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dirty="0"/>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dirty="0"/>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dirty="0"/>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dirty="0"/>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dirty="0"/>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dirty="0"/>
            </a:p>
          </p:txBody>
        </p:sp>
      </p:grpSp>
      <p:sp>
        <p:nvSpPr>
          <p:cNvPr id="166951" name="Rectangle 39"/>
          <p:cNvSpPr>
            <a:spLocks noGrp="1" noChangeArrowheads="1"/>
          </p:cNvSpPr>
          <p:nvPr>
            <p:ph type="ctrTitle" sz="quarter"/>
          </p:nvPr>
        </p:nvSpPr>
        <p:spPr>
          <a:xfrm>
            <a:off x="685800" y="685800"/>
            <a:ext cx="7772400" cy="1736725"/>
          </a:xfrm>
        </p:spPr>
        <p:txBody>
          <a:bodyPr anchor="b"/>
          <a:lstStyle>
            <a:lvl1pPr>
              <a:defRPr sz="4000"/>
            </a:lvl1pPr>
          </a:lstStyle>
          <a:p>
            <a:r>
              <a:rPr lang="en-US"/>
              <a:t>Click to edit Master title style</a:t>
            </a:r>
          </a:p>
        </p:txBody>
      </p:sp>
      <p:sp>
        <p:nvSpPr>
          <p:cNvPr id="166952" name="Rectangle 40"/>
          <p:cNvSpPr>
            <a:spLocks noGrp="1" noChangeArrowheads="1"/>
          </p:cNvSpPr>
          <p:nvPr>
            <p:ph type="subTitle" sz="quarter" idx="1"/>
          </p:nvPr>
        </p:nvSpPr>
        <p:spPr>
          <a:xfrm>
            <a:off x="1143000" y="3124200"/>
            <a:ext cx="6400800" cy="1752600"/>
          </a:xfrm>
        </p:spPr>
        <p:txBody>
          <a:bodyPr/>
          <a:lstStyle>
            <a:lvl1pPr marL="0" indent="0" algn="ctr">
              <a:buFont typeface="Wingdings" pitchFamily="2" charset="2"/>
              <a:buNone/>
              <a:defRPr sz="4400"/>
            </a:lvl1pPr>
          </a:lstStyle>
          <a:p>
            <a:r>
              <a:rPr lang="en-US"/>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FD2F82B6-D15E-41D5-B011-165DBE90A121}" type="slidenum">
              <a:rPr lang="en-US"/>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4FADCE3E-DBFB-4E97-BC3F-40E861DD2A28}" type="slidenum">
              <a:rPr lang="en-US"/>
              <a:pPr>
                <a:defRPr/>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accent3"/>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95548"/>
          </a:xfrm>
        </p:spPr>
        <p:txBody>
          <a:bodyPr/>
          <a:lstStyle>
            <a:lvl1pPr>
              <a:defRPr sz="4300">
                <a:solidFill>
                  <a:srgbClr val="FFCC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390398"/>
          </a:xfrm>
        </p:spPr>
        <p:txBody>
          <a:bodyPr/>
          <a:lstStyle>
            <a:lvl1pPr>
              <a:lnSpc>
                <a:spcPct val="100000"/>
              </a:lnSpc>
              <a:spcBef>
                <a:spcPts val="700"/>
              </a:spcBef>
              <a:defRPr>
                <a:effectLst/>
              </a:defRPr>
            </a:lvl1pPr>
            <a:lvl2pPr>
              <a:lnSpc>
                <a:spcPct val="100000"/>
              </a:lnSpc>
              <a:spcBef>
                <a:spcPts val="700"/>
              </a:spcBef>
              <a:defRPr>
                <a:effectLst/>
              </a:defRPr>
            </a:lvl2pPr>
            <a:lvl3pPr>
              <a:lnSpc>
                <a:spcPct val="100000"/>
              </a:lnSpc>
              <a:spcBef>
                <a:spcPts val="700"/>
              </a:spcBef>
              <a:defRPr>
                <a:effectLst/>
              </a:defRPr>
            </a:lvl3pPr>
            <a:lvl4pPr>
              <a:lnSpc>
                <a:spcPct val="100000"/>
              </a:lnSpc>
              <a:spcBef>
                <a:spcPts val="700"/>
              </a:spcBef>
              <a:defRPr>
                <a:effectLst/>
              </a:defRPr>
            </a:lvl4pPr>
            <a:lvl5pPr>
              <a:lnSpc>
                <a:spcPct val="100000"/>
              </a:lnSpc>
              <a:spcBef>
                <a:spcPts val="700"/>
              </a:spcBef>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CC66"/>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0" y="1411553"/>
            <a:ext cx="4114800" cy="2451953"/>
          </a:xfrm>
        </p:spPr>
        <p:txBody>
          <a:bodyPr/>
          <a:lstStyle>
            <a:lvl1pPr marL="339976" indent="-339976">
              <a:lnSpc>
                <a:spcPct val="100000"/>
              </a:lnSpc>
              <a:spcBef>
                <a:spcPts val="700"/>
              </a:spcBef>
              <a:defRPr sz="2800"/>
            </a:lvl1pPr>
            <a:lvl2pPr marL="673338" indent="-325424">
              <a:lnSpc>
                <a:spcPct val="100000"/>
              </a:lnSpc>
              <a:spcBef>
                <a:spcPts val="700"/>
              </a:spcBef>
              <a:defRPr sz="2400"/>
            </a:lvl2pPr>
            <a:lvl3pPr marL="953785" indent="-288384">
              <a:lnSpc>
                <a:spcPct val="100000"/>
              </a:lnSpc>
              <a:spcBef>
                <a:spcPts val="700"/>
              </a:spcBef>
              <a:defRPr sz="2000"/>
            </a:lvl3pPr>
            <a:lvl4pPr marL="1227618" indent="-273833">
              <a:lnSpc>
                <a:spcPct val="100000"/>
              </a:lnSpc>
              <a:spcBef>
                <a:spcPts val="700"/>
              </a:spcBef>
              <a:defRPr sz="1800"/>
            </a:lvl4pPr>
            <a:lvl5pPr marL="1516002" indent="-280447">
              <a:lnSpc>
                <a:spcPct val="100000"/>
              </a:lnSpc>
              <a:spcBef>
                <a:spcPts val="7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451953"/>
          </a:xfrm>
        </p:spPr>
        <p:txBody>
          <a:bodyPr/>
          <a:lstStyle>
            <a:lvl1pPr marL="347914" indent="-347914">
              <a:lnSpc>
                <a:spcPct val="100000"/>
              </a:lnSpc>
              <a:spcBef>
                <a:spcPts val="700"/>
              </a:spcBef>
              <a:defRPr sz="2800"/>
            </a:lvl1pPr>
            <a:lvl2pPr marL="673338" indent="-339976">
              <a:lnSpc>
                <a:spcPct val="100000"/>
              </a:lnSpc>
              <a:spcBef>
                <a:spcPts val="700"/>
              </a:spcBef>
              <a:defRPr sz="2400"/>
            </a:lvl2pPr>
            <a:lvl3pPr marL="961722" indent="-302936">
              <a:lnSpc>
                <a:spcPct val="100000"/>
              </a:lnSpc>
              <a:spcBef>
                <a:spcPts val="700"/>
              </a:spcBef>
              <a:defRPr sz="2000"/>
            </a:lvl3pPr>
            <a:lvl4pPr marL="1227618" indent="-265896">
              <a:lnSpc>
                <a:spcPct val="100000"/>
              </a:lnSpc>
              <a:spcBef>
                <a:spcPts val="700"/>
              </a:spcBef>
              <a:defRPr sz="1800"/>
            </a:lvl4pPr>
            <a:lvl5pPr marL="1516002" indent="-273833">
              <a:lnSpc>
                <a:spcPct val="100000"/>
              </a:lnSpc>
              <a:spcBef>
                <a:spcPts val="7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89116CC0-F5E5-4F57-B93B-4D1C850CBD33}" type="slidenum">
              <a:rPr lang="en-US"/>
              <a:pPr>
                <a:defRPr/>
              </a:pPr>
              <a:t>‹#›</a:t>
            </a:fld>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1411A038-766F-4F7B-8DB5-FDB3B1B1F80A}" type="slidenum">
              <a:rPr lang="en-US"/>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4B87E1ED-4881-408C-B387-E419BEACCF7B}" type="slidenum">
              <a:rPr lang="en-US"/>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dirty="0"/>
          </a:p>
        </p:txBody>
      </p:sp>
      <p:sp>
        <p:nvSpPr>
          <p:cNvPr id="8"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2"/>
          <p:cNvSpPr>
            <a:spLocks noGrp="1" noChangeArrowheads="1"/>
          </p:cNvSpPr>
          <p:nvPr>
            <p:ph type="sldNum" sz="quarter" idx="12"/>
          </p:nvPr>
        </p:nvSpPr>
        <p:spPr>
          <a:ln/>
        </p:spPr>
        <p:txBody>
          <a:bodyPr/>
          <a:lstStyle>
            <a:lvl1pPr>
              <a:defRPr/>
            </a:lvl1pPr>
          </a:lstStyle>
          <a:p>
            <a:pPr>
              <a:defRPr/>
            </a:pPr>
            <a:fld id="{FC9CCEFB-0406-42CA-87F3-7BF7E7AAD533}" type="slidenum">
              <a:rPr lang="en-US"/>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dirty="0"/>
          </a:p>
        </p:txBody>
      </p:sp>
      <p:sp>
        <p:nvSpPr>
          <p:cNvPr id="4"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2"/>
          <p:cNvSpPr>
            <a:spLocks noGrp="1" noChangeArrowheads="1"/>
          </p:cNvSpPr>
          <p:nvPr>
            <p:ph type="sldNum" sz="quarter" idx="12"/>
          </p:nvPr>
        </p:nvSpPr>
        <p:spPr>
          <a:ln/>
        </p:spPr>
        <p:txBody>
          <a:bodyPr/>
          <a:lstStyle>
            <a:lvl1pPr>
              <a:defRPr/>
            </a:lvl1pPr>
          </a:lstStyle>
          <a:p>
            <a:pPr>
              <a:defRPr/>
            </a:pPr>
            <a:fld id="{423C143C-555E-436F-9988-B22F3D71D7F6}" type="slidenum">
              <a:rPr lang="en-US"/>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dirty="0"/>
          </a:p>
        </p:txBody>
      </p:sp>
      <p:sp>
        <p:nvSpPr>
          <p:cNvPr id="3"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2"/>
          <p:cNvSpPr>
            <a:spLocks noGrp="1" noChangeArrowheads="1"/>
          </p:cNvSpPr>
          <p:nvPr>
            <p:ph type="sldNum" sz="quarter" idx="12"/>
          </p:nvPr>
        </p:nvSpPr>
        <p:spPr>
          <a:ln/>
        </p:spPr>
        <p:txBody>
          <a:bodyPr/>
          <a:lstStyle>
            <a:lvl1pPr>
              <a:defRPr/>
            </a:lvl1pPr>
          </a:lstStyle>
          <a:p>
            <a:pPr>
              <a:defRPr/>
            </a:pPr>
            <a:fld id="{ACB42B1E-D6CE-4C94-8ADA-D8A013092BC3}" type="slidenum">
              <a:rPr lang="en-US"/>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03227CAF-8B05-42B3-89BC-571B6A9683C8}" type="slidenum">
              <a:rPr lang="en-US"/>
              <a:pPr>
                <a:defRPr/>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E3B725CE-A357-42F7-8E75-3C8ED54195C6}"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24.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6589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6589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6589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1035" name="Group 6"/>
            <p:cNvGrpSpPr>
              <a:grpSpLocks/>
            </p:cNvGrpSpPr>
            <p:nvPr/>
          </p:nvGrpSpPr>
          <p:grpSpPr bwMode="auto">
            <a:xfrm>
              <a:off x="288" y="0"/>
              <a:ext cx="5098" cy="4316"/>
              <a:chOff x="288" y="0"/>
              <a:chExt cx="5098" cy="4316"/>
            </a:xfrm>
          </p:grpSpPr>
          <p:sp>
            <p:nvSpPr>
              <p:cNvPr id="16589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89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89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89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89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6590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16590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6590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659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6591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dirty="0"/>
            </a:p>
          </p:txBody>
        </p:sp>
        <p:sp>
          <p:nvSpPr>
            <p:cNvPr id="16591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dirty="0"/>
            </a:p>
          </p:txBody>
        </p:sp>
        <p:sp>
          <p:nvSpPr>
            <p:cNvPr id="1659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6591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dirty="0"/>
            </a:p>
          </p:txBody>
        </p:sp>
        <p:sp>
          <p:nvSpPr>
            <p:cNvPr id="16591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dirty="0"/>
            </a:p>
          </p:txBody>
        </p:sp>
        <p:sp>
          <p:nvSpPr>
            <p:cNvPr id="16591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dirty="0"/>
            </a:p>
          </p:txBody>
        </p:sp>
        <p:sp>
          <p:nvSpPr>
            <p:cNvPr id="16591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dirty="0"/>
            </a:p>
          </p:txBody>
        </p:sp>
        <p:sp>
          <p:nvSpPr>
            <p:cNvPr id="16591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dirty="0"/>
            </a:p>
          </p:txBody>
        </p:sp>
        <p:grpSp>
          <p:nvGrpSpPr>
            <p:cNvPr id="1047" name="Group 31"/>
            <p:cNvGrpSpPr>
              <a:grpSpLocks/>
            </p:cNvGrpSpPr>
            <p:nvPr/>
          </p:nvGrpSpPr>
          <p:grpSpPr bwMode="auto">
            <a:xfrm>
              <a:off x="1" y="392"/>
              <a:ext cx="5758" cy="1571"/>
              <a:chOff x="1" y="392"/>
              <a:chExt cx="5758" cy="1571"/>
            </a:xfrm>
          </p:grpSpPr>
          <p:sp>
            <p:nvSpPr>
              <p:cNvPr id="16592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dirty="0"/>
              </a:p>
            </p:txBody>
          </p:sp>
          <p:sp>
            <p:nvSpPr>
              <p:cNvPr id="16592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dirty="0"/>
              </a:p>
            </p:txBody>
          </p:sp>
          <p:sp>
            <p:nvSpPr>
              <p:cNvPr id="16592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dirty="0"/>
              </a:p>
            </p:txBody>
          </p:sp>
          <p:sp>
            <p:nvSpPr>
              <p:cNvPr id="16592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dirty="0"/>
              </a:p>
            </p:txBody>
          </p:sp>
          <p:sp>
            <p:nvSpPr>
              <p:cNvPr id="16592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dirty="0"/>
              </a:p>
            </p:txBody>
          </p:sp>
        </p:grpSp>
        <p:sp>
          <p:nvSpPr>
            <p:cNvPr id="16592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dirty="0"/>
            </a:p>
          </p:txBody>
        </p:sp>
        <p:sp>
          <p:nvSpPr>
            <p:cNvPr id="16592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dirty="0"/>
            </a:p>
          </p:txBody>
        </p:sp>
      </p:grpSp>
      <p:sp>
        <p:nvSpPr>
          <p:cNvPr id="16592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592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dirty="0"/>
          </a:p>
        </p:txBody>
      </p:sp>
      <p:sp>
        <p:nvSpPr>
          <p:cNvPr id="16592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dirty="0"/>
          </a:p>
        </p:txBody>
      </p:sp>
      <p:sp>
        <p:nvSpPr>
          <p:cNvPr id="16593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BC5FEB9F-FC4A-44B0-8287-4BAFFEDF730D}" type="slidenum">
              <a:rPr lang="en-US"/>
              <a:pPr>
                <a:defRPr/>
              </a:pPr>
              <a:t>‹#›</a:t>
            </a:fld>
            <a:endParaRPr lang="en-US" dirty="0"/>
          </a:p>
        </p:txBody>
      </p:sp>
      <p:sp>
        <p:nvSpPr>
          <p:cNvPr id="1659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B9E7"/>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1AFFFF"/>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1"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hyperlink" Target="http://tinyurl.com/5wseo5r"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343400"/>
            <a:ext cx="7681913" cy="1523495"/>
          </a:xfrm>
        </p:spPr>
        <p:txBody>
          <a:bodyPr/>
          <a:lstStyle/>
          <a:p>
            <a:r>
              <a:rPr lang="en-US" dirty="0" smtClean="0">
                <a:solidFill>
                  <a:schemeClr val="accent2">
                    <a:lumMod val="20000"/>
                    <a:lumOff val="80000"/>
                  </a:schemeClr>
                </a:solidFill>
              </a:rPr>
              <a:t>Phonemic Awareness</a:t>
            </a:r>
            <a:endParaRPr lang="en-US" dirty="0">
              <a:solidFill>
                <a:schemeClr val="accent2">
                  <a:lumMod val="20000"/>
                  <a:lumOff val="80000"/>
                </a:schemeClr>
              </a:solidFill>
            </a:endParaRPr>
          </a:p>
        </p:txBody>
      </p:sp>
      <p:sp>
        <p:nvSpPr>
          <p:cNvPr id="3" name="Subtitle 2"/>
          <p:cNvSpPr>
            <a:spLocks noGrp="1"/>
          </p:cNvSpPr>
          <p:nvPr>
            <p:ph type="subTitle" idx="1"/>
          </p:nvPr>
        </p:nvSpPr>
        <p:spPr>
          <a:xfrm>
            <a:off x="914401" y="3429000"/>
            <a:ext cx="2743200" cy="838200"/>
          </a:xfrm>
        </p:spPr>
        <p:txBody>
          <a:bodyPr>
            <a:normAutofit/>
          </a:bodyPr>
          <a:lstStyle/>
          <a:p>
            <a:r>
              <a:rPr lang="en-US" dirty="0" smtClean="0">
                <a:solidFill>
                  <a:srgbClr val="FFCC99"/>
                </a:solidFill>
                <a:effectLst>
                  <a:outerShdw blurRad="38100" dist="38100" dir="2700000" algn="tl">
                    <a:srgbClr val="000000">
                      <a:alpha val="43137"/>
                    </a:srgbClr>
                  </a:outerShdw>
                </a:effectLst>
              </a:rPr>
              <a:t>Chapter 4</a:t>
            </a:r>
            <a:endParaRPr lang="en-US" dirty="0">
              <a:solidFill>
                <a:srgbClr val="FFCC99"/>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4572000" y="685799"/>
            <a:ext cx="3657597" cy="3505201"/>
          </a:xfrm>
          <a:prstGeom prst="ellipse">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smtClean="0"/>
              <a:t>Checklist for Phonemic Awareness</a:t>
            </a:r>
            <a:r>
              <a:rPr sz="4400" smtClean="0"/>
              <a:t/>
            </a:r>
            <a:br>
              <a:rPr sz="4400" smtClean="0"/>
            </a:br>
            <a:r>
              <a:rPr sz="4000" smtClean="0"/>
              <a:t>Primary Grades</a:t>
            </a:r>
            <a:endParaRPr lang="en-US" dirty="0"/>
          </a:p>
        </p:txBody>
      </p:sp>
      <p:pic>
        <p:nvPicPr>
          <p:cNvPr id="4" name="Picture 3" descr="4.5.png"/>
          <p:cNvPicPr>
            <a:picLocks noChangeAspect="1"/>
          </p:cNvPicPr>
          <p:nvPr/>
        </p:nvPicPr>
        <p:blipFill>
          <a:blip r:embed="rId2" cstate="print"/>
          <a:stretch>
            <a:fillRect/>
          </a:stretch>
        </p:blipFill>
        <p:spPr>
          <a:xfrm>
            <a:off x="457200" y="1752600"/>
            <a:ext cx="8295138" cy="4604349"/>
          </a:xfrm>
          <a:prstGeom prst="rect">
            <a:avLst/>
          </a:prstGeom>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30188"/>
            <a:ext cx="8382000" cy="1329595"/>
          </a:xfrm>
        </p:spPr>
        <p:txBody>
          <a:bodyPr/>
          <a:lstStyle/>
          <a:p>
            <a:pPr eaLnBrk="1" hangingPunct="1">
              <a:defRPr/>
            </a:pPr>
            <a:r>
              <a:rPr lang="en-US" dirty="0" smtClean="0">
                <a:solidFill>
                  <a:srgbClr val="FFCC99"/>
                </a:solidFill>
              </a:rPr>
              <a:t>Ways to Introduce Children </a:t>
            </a:r>
            <a:br>
              <a:rPr lang="en-US" dirty="0" smtClean="0">
                <a:solidFill>
                  <a:srgbClr val="FFCC99"/>
                </a:solidFill>
              </a:rPr>
            </a:br>
            <a:r>
              <a:rPr lang="en-US" dirty="0" smtClean="0">
                <a:solidFill>
                  <a:srgbClr val="FFCC99"/>
                </a:solidFill>
              </a:rPr>
              <a:t>to Language Sounds</a:t>
            </a:r>
          </a:p>
        </p:txBody>
      </p:sp>
      <p:sp>
        <p:nvSpPr>
          <p:cNvPr id="8195" name="Rectangle 3"/>
          <p:cNvSpPr>
            <a:spLocks noGrp="1" noChangeArrowheads="1"/>
          </p:cNvSpPr>
          <p:nvPr>
            <p:ph sz="half" idx="1"/>
          </p:nvPr>
        </p:nvSpPr>
        <p:spPr>
          <a:xfrm>
            <a:off x="1066800" y="1969547"/>
            <a:ext cx="3276600" cy="1992853"/>
          </a:xfrm>
        </p:spPr>
        <p:txBody>
          <a:bodyPr/>
          <a:lstStyle/>
          <a:p>
            <a:pPr eaLnBrk="1" hangingPunct="1">
              <a:buClr>
                <a:schemeClr val="accent6"/>
              </a:buClr>
              <a:defRPr/>
            </a:pPr>
            <a:r>
              <a:rPr lang="en-US" sz="2800" dirty="0" smtClean="0"/>
              <a:t>Songs</a:t>
            </a:r>
          </a:p>
          <a:p>
            <a:pPr eaLnBrk="1" hangingPunct="1">
              <a:buClr>
                <a:schemeClr val="accent6"/>
              </a:buClr>
              <a:defRPr/>
            </a:pPr>
            <a:r>
              <a:rPr lang="en-US" sz="2800" dirty="0" smtClean="0"/>
              <a:t>Nursery rhymes</a:t>
            </a:r>
          </a:p>
          <a:p>
            <a:pPr eaLnBrk="1" hangingPunct="1">
              <a:buClr>
                <a:schemeClr val="accent6"/>
              </a:buClr>
              <a:defRPr/>
            </a:pPr>
            <a:r>
              <a:rPr lang="en-US" sz="2800" dirty="0" smtClean="0"/>
              <a:t>Poems</a:t>
            </a:r>
          </a:p>
          <a:p>
            <a:pPr eaLnBrk="1" hangingPunct="1">
              <a:buClr>
                <a:schemeClr val="accent6"/>
              </a:buClr>
              <a:defRPr/>
            </a:pPr>
            <a:r>
              <a:rPr lang="en-US" sz="2800" dirty="0" smtClean="0"/>
              <a:t>Jump rope jingles</a:t>
            </a:r>
          </a:p>
        </p:txBody>
      </p:sp>
      <p:sp>
        <p:nvSpPr>
          <p:cNvPr id="4" name="Content Placeholder 3"/>
          <p:cNvSpPr>
            <a:spLocks noGrp="1"/>
          </p:cNvSpPr>
          <p:nvPr>
            <p:ph sz="half" idx="2"/>
          </p:nvPr>
        </p:nvSpPr>
        <p:spPr>
          <a:xfrm>
            <a:off x="4648200" y="1896085"/>
            <a:ext cx="4114800" cy="3285515"/>
          </a:xfrm>
        </p:spPr>
        <p:txBody>
          <a:bodyPr/>
          <a:lstStyle/>
          <a:p>
            <a:pPr>
              <a:buClr>
                <a:schemeClr val="accent6"/>
              </a:buClr>
              <a:defRPr/>
            </a:pPr>
            <a:r>
              <a:rPr lang="en-US" dirty="0" smtClean="0"/>
              <a:t>Riddles and jokes</a:t>
            </a:r>
          </a:p>
          <a:p>
            <a:pPr>
              <a:buClr>
                <a:schemeClr val="accent6"/>
              </a:buClr>
              <a:defRPr/>
            </a:pPr>
            <a:r>
              <a:rPr lang="en-US" dirty="0" smtClean="0"/>
              <a:t>Tongue twisters</a:t>
            </a:r>
          </a:p>
          <a:p>
            <a:pPr>
              <a:buClr>
                <a:schemeClr val="accent6"/>
              </a:buClr>
              <a:defRPr/>
            </a:pPr>
            <a:r>
              <a:rPr lang="en-US" dirty="0" smtClean="0"/>
              <a:t>Stories that include rhyme, alliteration, onomatopoeia, and nonsense words</a:t>
            </a: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230188"/>
            <a:ext cx="8382000" cy="1191095"/>
          </a:xfrm>
        </p:spPr>
        <p:txBody>
          <a:bodyPr/>
          <a:lstStyle/>
          <a:p>
            <a:pPr eaLnBrk="1" hangingPunct="1">
              <a:defRPr/>
            </a:pPr>
            <a:r>
              <a:rPr lang="en-US" dirty="0" smtClean="0"/>
              <a:t>Intervention Strategies </a:t>
            </a:r>
            <a:br>
              <a:rPr lang="en-US" dirty="0" smtClean="0"/>
            </a:br>
            <a:r>
              <a:rPr lang="en-US" dirty="0" smtClean="0"/>
              <a:t>Focusing on Phonemic Awareness</a:t>
            </a:r>
          </a:p>
        </p:txBody>
      </p:sp>
      <p:sp>
        <p:nvSpPr>
          <p:cNvPr id="12291" name="Rectangle 3"/>
          <p:cNvSpPr>
            <a:spLocks noGrp="1" noChangeArrowheads="1"/>
          </p:cNvSpPr>
          <p:nvPr>
            <p:ph idx="1"/>
          </p:nvPr>
        </p:nvSpPr>
        <p:spPr>
          <a:xfrm>
            <a:off x="533400" y="1524000"/>
            <a:ext cx="8229600" cy="4575612"/>
          </a:xfrm>
        </p:spPr>
        <p:txBody>
          <a:bodyPr/>
          <a:lstStyle/>
          <a:p>
            <a:r>
              <a:rPr lang="en-US" dirty="0" smtClean="0"/>
              <a:t>With strategies/activities, emphasis should be on playing with language rather than teaching phonemic awareness.</a:t>
            </a:r>
          </a:p>
          <a:p>
            <a:pPr eaLnBrk="1" hangingPunct="1">
              <a:spcBef>
                <a:spcPts val="1200"/>
              </a:spcBef>
              <a:buClr>
                <a:schemeClr val="accent6"/>
              </a:buClr>
              <a:defRPr/>
            </a:pPr>
            <a:r>
              <a:rPr lang="en-US" dirty="0" smtClean="0"/>
              <a:t>Emphasizing syllables: </a:t>
            </a:r>
          </a:p>
          <a:p>
            <a:pPr lvl="1" eaLnBrk="1" hangingPunct="1">
              <a:buClr>
                <a:schemeClr val="bg1">
                  <a:lumMod val="60000"/>
                  <a:lumOff val="40000"/>
                </a:schemeClr>
              </a:buClr>
              <a:defRPr/>
            </a:pPr>
            <a:r>
              <a:rPr lang="en-US" dirty="0" smtClean="0"/>
              <a:t>Clapping syllables to familiar songs and rhymes and multisyllable words</a:t>
            </a:r>
          </a:p>
          <a:p>
            <a:pPr lvl="1" eaLnBrk="1" hangingPunct="1">
              <a:buClr>
                <a:schemeClr val="bg1">
                  <a:lumMod val="60000"/>
                  <a:lumOff val="40000"/>
                </a:schemeClr>
              </a:buClr>
              <a:defRPr/>
            </a:pPr>
            <a:r>
              <a:rPr lang="en-US" dirty="0" smtClean="0"/>
              <a:t>Let’s Make Music</a:t>
            </a:r>
          </a:p>
          <a:p>
            <a:pPr lvl="1" eaLnBrk="1" hangingPunct="1">
              <a:buClr>
                <a:schemeClr val="bg1">
                  <a:lumMod val="60000"/>
                  <a:lumOff val="40000"/>
                </a:schemeClr>
              </a:buClr>
              <a:defRPr/>
            </a:pPr>
            <a:r>
              <a:rPr lang="en-US" dirty="0" smtClean="0"/>
              <a:t>How Many Syllables in the Zoo? </a:t>
            </a:r>
          </a:p>
          <a:p>
            <a:pPr lvl="3" algn="r" eaLnBrk="1" hangingPunct="1">
              <a:buFontTx/>
              <a:buNone/>
              <a:defRPr/>
            </a:pPr>
            <a:r>
              <a:rPr lang="en-US" sz="2400" i="1" dirty="0" smtClean="0"/>
              <a:t>(continued)</a:t>
            </a:r>
            <a:endParaRPr lang="en-US" dirty="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dirty="0" smtClean="0"/>
              <a:t>More Intervention Strategies</a:t>
            </a:r>
          </a:p>
        </p:txBody>
      </p:sp>
      <p:sp>
        <p:nvSpPr>
          <p:cNvPr id="13315" name="Rectangle 3"/>
          <p:cNvSpPr>
            <a:spLocks noGrp="1" noChangeArrowheads="1"/>
          </p:cNvSpPr>
          <p:nvPr>
            <p:ph idx="1"/>
          </p:nvPr>
        </p:nvSpPr>
        <p:spPr>
          <a:xfrm>
            <a:off x="381000" y="1412875"/>
            <a:ext cx="8382000" cy="4685898"/>
          </a:xfrm>
        </p:spPr>
        <p:txBody>
          <a:bodyPr/>
          <a:lstStyle/>
          <a:p>
            <a:pPr eaLnBrk="1" hangingPunct="1">
              <a:lnSpc>
                <a:spcPct val="90000"/>
              </a:lnSpc>
              <a:buClr>
                <a:schemeClr val="accent6"/>
              </a:buClr>
              <a:defRPr/>
            </a:pPr>
            <a:r>
              <a:rPr lang="en-US" dirty="0" smtClean="0"/>
              <a:t>Emphasizing initial sounds:</a:t>
            </a:r>
          </a:p>
          <a:p>
            <a:pPr lvl="1" eaLnBrk="1" hangingPunct="1">
              <a:lnSpc>
                <a:spcPct val="90000"/>
              </a:lnSpc>
              <a:buClr>
                <a:schemeClr val="bg1">
                  <a:lumMod val="60000"/>
                  <a:lumOff val="40000"/>
                </a:schemeClr>
              </a:buClr>
              <a:defRPr/>
            </a:pPr>
            <a:r>
              <a:rPr lang="en-US" dirty="0" smtClean="0"/>
              <a:t>Sound boxes</a:t>
            </a:r>
          </a:p>
          <a:p>
            <a:pPr lvl="1" eaLnBrk="1" hangingPunct="1">
              <a:lnSpc>
                <a:spcPct val="90000"/>
              </a:lnSpc>
              <a:buClr>
                <a:schemeClr val="bg1">
                  <a:lumMod val="60000"/>
                  <a:lumOff val="40000"/>
                </a:schemeClr>
              </a:buClr>
              <a:defRPr/>
            </a:pPr>
            <a:r>
              <a:rPr lang="en-US" dirty="0" smtClean="0"/>
              <a:t>Alphabet booklets</a:t>
            </a:r>
          </a:p>
          <a:p>
            <a:pPr lvl="1" eaLnBrk="1" hangingPunct="1">
              <a:lnSpc>
                <a:spcPct val="90000"/>
              </a:lnSpc>
              <a:buClr>
                <a:schemeClr val="bg1">
                  <a:lumMod val="60000"/>
                  <a:lumOff val="40000"/>
                </a:schemeClr>
              </a:buClr>
              <a:defRPr/>
            </a:pPr>
            <a:r>
              <a:rPr lang="en-US" dirty="0" smtClean="0"/>
              <a:t>Spanish/English concept books</a:t>
            </a:r>
          </a:p>
          <a:p>
            <a:pPr lvl="1" eaLnBrk="1" hangingPunct="1">
              <a:lnSpc>
                <a:spcPct val="90000"/>
              </a:lnSpc>
              <a:buClr>
                <a:schemeClr val="bg1">
                  <a:lumMod val="60000"/>
                  <a:lumOff val="40000"/>
                </a:schemeClr>
              </a:buClr>
              <a:defRPr/>
            </a:pPr>
            <a:r>
              <a:rPr lang="en-US" dirty="0" smtClean="0"/>
              <a:t>Remember the Beginning Sound! </a:t>
            </a:r>
          </a:p>
          <a:p>
            <a:pPr lvl="1" eaLnBrk="1" hangingPunct="1">
              <a:lnSpc>
                <a:spcPct val="90000"/>
              </a:lnSpc>
              <a:buClr>
                <a:schemeClr val="bg1">
                  <a:lumMod val="60000"/>
                  <a:lumOff val="40000"/>
                </a:schemeClr>
              </a:buClr>
              <a:defRPr/>
            </a:pPr>
            <a:r>
              <a:rPr lang="en-US" dirty="0" smtClean="0"/>
              <a:t>Initial Sound Bingo </a:t>
            </a:r>
          </a:p>
          <a:p>
            <a:pPr lvl="1" eaLnBrk="1" hangingPunct="1">
              <a:lnSpc>
                <a:spcPct val="90000"/>
              </a:lnSpc>
              <a:buClr>
                <a:schemeClr val="bg1">
                  <a:lumMod val="60000"/>
                  <a:lumOff val="40000"/>
                </a:schemeClr>
              </a:buClr>
              <a:defRPr/>
            </a:pPr>
            <a:r>
              <a:rPr lang="en-US" dirty="0" smtClean="0"/>
              <a:t>Toss the Cube</a:t>
            </a:r>
          </a:p>
          <a:p>
            <a:pPr lvl="1" eaLnBrk="1" hangingPunct="1">
              <a:lnSpc>
                <a:spcPct val="90000"/>
              </a:lnSpc>
              <a:buClr>
                <a:schemeClr val="bg1">
                  <a:lumMod val="60000"/>
                  <a:lumOff val="40000"/>
                </a:schemeClr>
              </a:buClr>
              <a:defRPr/>
            </a:pPr>
            <a:r>
              <a:rPr lang="en-US" dirty="0" smtClean="0"/>
              <a:t>Go Fish</a:t>
            </a:r>
          </a:p>
          <a:p>
            <a:pPr lvl="1" eaLnBrk="1" hangingPunct="1">
              <a:lnSpc>
                <a:spcPct val="90000"/>
              </a:lnSpc>
              <a:buClr>
                <a:schemeClr val="bg1">
                  <a:lumMod val="60000"/>
                  <a:lumOff val="40000"/>
                </a:schemeClr>
              </a:buClr>
              <a:defRPr/>
            </a:pPr>
            <a:r>
              <a:rPr lang="en-US" dirty="0" smtClean="0"/>
              <a:t>Tongue twisters</a:t>
            </a:r>
          </a:p>
          <a:p>
            <a:pPr lvl="1" algn="r" eaLnBrk="1" hangingPunct="1">
              <a:lnSpc>
                <a:spcPct val="90000"/>
              </a:lnSpc>
              <a:buClr>
                <a:schemeClr val="bg1">
                  <a:lumMod val="60000"/>
                  <a:lumOff val="40000"/>
                </a:schemeClr>
              </a:buClr>
              <a:buFontTx/>
              <a:buNone/>
              <a:defRPr/>
            </a:pPr>
            <a:r>
              <a:rPr lang="en-US" sz="2400" i="1" dirty="0" smtClean="0"/>
              <a:t>(continued)</a:t>
            </a:r>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dirty="0" smtClean="0"/>
              <a:t>More Intervention Strategies</a:t>
            </a:r>
          </a:p>
        </p:txBody>
      </p:sp>
      <p:sp>
        <p:nvSpPr>
          <p:cNvPr id="15363" name="Rectangle 3"/>
          <p:cNvSpPr>
            <a:spLocks noGrp="1" noChangeArrowheads="1"/>
          </p:cNvSpPr>
          <p:nvPr>
            <p:ph idx="1"/>
          </p:nvPr>
        </p:nvSpPr>
        <p:spPr>
          <a:xfrm>
            <a:off x="381000" y="1412875"/>
            <a:ext cx="8382000" cy="4860818"/>
          </a:xfrm>
        </p:spPr>
        <p:txBody>
          <a:bodyPr/>
          <a:lstStyle/>
          <a:p>
            <a:pPr eaLnBrk="1" hangingPunct="1">
              <a:lnSpc>
                <a:spcPct val="90000"/>
              </a:lnSpc>
              <a:buClr>
                <a:schemeClr val="accent6"/>
              </a:buClr>
              <a:defRPr/>
            </a:pPr>
            <a:r>
              <a:rPr lang="en-US" dirty="0" smtClean="0"/>
              <a:t> Emphasizing rhymes:</a:t>
            </a:r>
          </a:p>
          <a:p>
            <a:pPr lvl="1" eaLnBrk="1" hangingPunct="1">
              <a:lnSpc>
                <a:spcPct val="90000"/>
              </a:lnSpc>
              <a:buClr>
                <a:schemeClr val="bg1">
                  <a:lumMod val="60000"/>
                  <a:lumOff val="40000"/>
                </a:schemeClr>
              </a:buClr>
              <a:defRPr/>
            </a:pPr>
            <a:r>
              <a:rPr lang="en-US" dirty="0" smtClean="0"/>
              <a:t>Identifying rhyme in poetry</a:t>
            </a:r>
          </a:p>
          <a:p>
            <a:pPr lvl="1" eaLnBrk="1" hangingPunct="1">
              <a:lnSpc>
                <a:spcPct val="90000"/>
              </a:lnSpc>
              <a:buClr>
                <a:schemeClr val="bg1">
                  <a:lumMod val="60000"/>
                  <a:lumOff val="40000"/>
                </a:schemeClr>
              </a:buClr>
              <a:defRPr/>
            </a:pPr>
            <a:r>
              <a:rPr lang="en-US" dirty="0" smtClean="0"/>
              <a:t>Humpty Dumpty board game</a:t>
            </a:r>
          </a:p>
          <a:p>
            <a:pPr lvl="1" eaLnBrk="1" hangingPunct="1">
              <a:lnSpc>
                <a:spcPct val="90000"/>
              </a:lnSpc>
              <a:buClr>
                <a:schemeClr val="bg1">
                  <a:lumMod val="60000"/>
                  <a:lumOff val="40000"/>
                </a:schemeClr>
              </a:buClr>
              <a:defRPr/>
            </a:pPr>
            <a:r>
              <a:rPr lang="en-US" dirty="0" smtClean="0"/>
              <a:t>Clowning Around with Rhyming Words</a:t>
            </a:r>
          </a:p>
          <a:p>
            <a:pPr eaLnBrk="1" hangingPunct="1">
              <a:lnSpc>
                <a:spcPct val="90000"/>
              </a:lnSpc>
              <a:spcBef>
                <a:spcPts val="1200"/>
              </a:spcBef>
              <a:buClr>
                <a:schemeClr val="accent6"/>
              </a:buClr>
              <a:defRPr/>
            </a:pPr>
            <a:r>
              <a:rPr lang="en-US" dirty="0" smtClean="0"/>
              <a:t>Emphasizing oddity:</a:t>
            </a:r>
          </a:p>
          <a:p>
            <a:pPr lvl="1" eaLnBrk="1" hangingPunct="1">
              <a:lnSpc>
                <a:spcPct val="90000"/>
              </a:lnSpc>
              <a:buClr>
                <a:schemeClr val="bg1">
                  <a:lumMod val="60000"/>
                  <a:lumOff val="40000"/>
                </a:schemeClr>
              </a:buClr>
              <a:defRPr/>
            </a:pPr>
            <a:r>
              <a:rPr lang="en-US" dirty="0" smtClean="0"/>
              <a:t>Odd-card out!</a:t>
            </a:r>
          </a:p>
          <a:p>
            <a:pPr lvl="1" algn="r" eaLnBrk="1" hangingPunct="1">
              <a:lnSpc>
                <a:spcPct val="90000"/>
              </a:lnSpc>
              <a:buClr>
                <a:schemeClr val="bg1">
                  <a:lumMod val="60000"/>
                  <a:lumOff val="40000"/>
                </a:schemeClr>
              </a:buClr>
              <a:buFontTx/>
              <a:buNone/>
              <a:defRPr/>
            </a:pPr>
            <a:r>
              <a:rPr lang="en-US" sz="2400" i="1" dirty="0" smtClean="0"/>
              <a:t>(continued)</a:t>
            </a:r>
          </a:p>
          <a:p>
            <a:pPr lvl="1" eaLnBrk="1" hangingPunct="1">
              <a:lnSpc>
                <a:spcPct val="90000"/>
              </a:lnSpc>
              <a:buClr>
                <a:schemeClr val="bg1">
                  <a:lumMod val="60000"/>
                  <a:lumOff val="40000"/>
                </a:schemeClr>
              </a:buClr>
              <a:buFontTx/>
              <a:buNone/>
              <a:defRPr/>
            </a:pPr>
            <a:endParaRPr lang="en-US" dirty="0" smtClean="0"/>
          </a:p>
          <a:p>
            <a:pPr lvl="1" eaLnBrk="1" hangingPunct="1">
              <a:lnSpc>
                <a:spcPct val="90000"/>
              </a:lnSpc>
              <a:buClr>
                <a:schemeClr val="bg1">
                  <a:lumMod val="60000"/>
                  <a:lumOff val="40000"/>
                </a:schemeClr>
              </a:buClr>
              <a:defRPr/>
            </a:pPr>
            <a:endParaRPr lang="en-US" dirty="0" smtClean="0"/>
          </a:p>
          <a:p>
            <a:pPr eaLnBrk="1" hangingPunct="1">
              <a:lnSpc>
                <a:spcPct val="90000"/>
              </a:lnSpc>
              <a:buClr>
                <a:schemeClr val="accent6"/>
              </a:buClr>
              <a:defRPr/>
            </a:pPr>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Steps for Clown Drawings</a:t>
            </a:r>
            <a:endParaRPr lang="en-US" dirty="0"/>
          </a:p>
        </p:txBody>
      </p:sp>
      <p:pic>
        <p:nvPicPr>
          <p:cNvPr id="4" name="Picture 3" descr="4.7.png"/>
          <p:cNvPicPr>
            <a:picLocks noChangeAspect="1"/>
          </p:cNvPicPr>
          <p:nvPr/>
        </p:nvPicPr>
        <p:blipFill>
          <a:blip r:embed="rId2" cstate="print"/>
          <a:stretch>
            <a:fillRect/>
          </a:stretch>
        </p:blipFill>
        <p:spPr>
          <a:xfrm>
            <a:off x="381000" y="2057400"/>
            <a:ext cx="8455734" cy="3116578"/>
          </a:xfrm>
          <a:prstGeom prst="rect">
            <a:avLst/>
          </a:prstGeom>
        </p:spPr>
      </p:pic>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smtClean="0"/>
              <a:t>More Intervention Strategies</a:t>
            </a:r>
          </a:p>
        </p:txBody>
      </p:sp>
      <p:sp>
        <p:nvSpPr>
          <p:cNvPr id="16387" name="Rectangle 3"/>
          <p:cNvSpPr>
            <a:spLocks noGrp="1" noChangeArrowheads="1"/>
          </p:cNvSpPr>
          <p:nvPr>
            <p:ph idx="1"/>
          </p:nvPr>
        </p:nvSpPr>
        <p:spPr>
          <a:xfrm>
            <a:off x="381000" y="1412875"/>
            <a:ext cx="8382000" cy="4201150"/>
          </a:xfrm>
        </p:spPr>
        <p:txBody>
          <a:bodyPr/>
          <a:lstStyle/>
          <a:p>
            <a:pPr eaLnBrk="1" hangingPunct="1">
              <a:buClr>
                <a:schemeClr val="accent6"/>
              </a:buClr>
              <a:defRPr/>
            </a:pPr>
            <a:r>
              <a:rPr lang="en-US" dirty="0" smtClean="0"/>
              <a:t>Emphasizing blending:</a:t>
            </a:r>
          </a:p>
          <a:p>
            <a:pPr lvl="1" eaLnBrk="1" hangingPunct="1">
              <a:buClr>
                <a:schemeClr val="bg1">
                  <a:lumMod val="60000"/>
                  <a:lumOff val="40000"/>
                </a:schemeClr>
              </a:buClr>
              <a:defRPr/>
            </a:pPr>
            <a:r>
              <a:rPr lang="en-US" dirty="0" smtClean="0"/>
              <a:t>Children Are Sounds</a:t>
            </a:r>
          </a:p>
          <a:p>
            <a:pPr lvl="1" eaLnBrk="1" hangingPunct="1">
              <a:buClr>
                <a:schemeClr val="bg1">
                  <a:lumMod val="60000"/>
                  <a:lumOff val="40000"/>
                </a:schemeClr>
              </a:buClr>
              <a:defRPr/>
            </a:pPr>
            <a:r>
              <a:rPr lang="en-US" dirty="0" smtClean="0"/>
              <a:t>Blending with puppets</a:t>
            </a:r>
          </a:p>
          <a:p>
            <a:pPr lvl="1" eaLnBrk="1" hangingPunct="1">
              <a:buClr>
                <a:schemeClr val="bg1">
                  <a:lumMod val="60000"/>
                  <a:lumOff val="40000"/>
                </a:schemeClr>
              </a:buClr>
              <a:defRPr/>
            </a:pPr>
            <a:r>
              <a:rPr lang="en-US" dirty="0" smtClean="0"/>
              <a:t>Onset and rime blending card game</a:t>
            </a:r>
          </a:p>
          <a:p>
            <a:pPr lvl="1" eaLnBrk="1" hangingPunct="1">
              <a:buClr>
                <a:schemeClr val="bg1">
                  <a:lumMod val="60000"/>
                  <a:lumOff val="40000"/>
                </a:schemeClr>
              </a:buClr>
              <a:defRPr/>
            </a:pPr>
            <a:r>
              <a:rPr lang="en-US" dirty="0" smtClean="0"/>
              <a:t>Blending individual sounds card game</a:t>
            </a:r>
          </a:p>
          <a:p>
            <a:pPr eaLnBrk="1" hangingPunct="1">
              <a:spcBef>
                <a:spcPts val="1200"/>
              </a:spcBef>
              <a:buClr>
                <a:schemeClr val="accent6"/>
              </a:buClr>
              <a:defRPr/>
            </a:pPr>
            <a:r>
              <a:rPr lang="en-US" dirty="0" smtClean="0"/>
              <a:t>Emphasizing segmenting:</a:t>
            </a:r>
          </a:p>
          <a:p>
            <a:pPr lvl="1" eaLnBrk="1" hangingPunct="1">
              <a:buClr>
                <a:schemeClr val="bg1">
                  <a:lumMod val="60000"/>
                  <a:lumOff val="40000"/>
                </a:schemeClr>
              </a:buClr>
              <a:defRPr/>
            </a:pPr>
            <a:r>
              <a:rPr lang="en-US" dirty="0" smtClean="0"/>
              <a:t>Segmenting individual sounds card game</a:t>
            </a:r>
          </a:p>
          <a:p>
            <a:pPr lvl="1" algn="r" eaLnBrk="1" hangingPunct="1">
              <a:buClr>
                <a:schemeClr val="bg1">
                  <a:lumMod val="60000"/>
                  <a:lumOff val="40000"/>
                </a:schemeClr>
              </a:buClr>
              <a:buFontTx/>
              <a:buNone/>
              <a:defRPr/>
            </a:pPr>
            <a:r>
              <a:rPr lang="en-US" sz="2400" i="1" dirty="0" smtClean="0"/>
              <a:t>(continued)</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dirty="0" smtClean="0"/>
              <a:t>More Intervention Strategies</a:t>
            </a:r>
          </a:p>
        </p:txBody>
      </p:sp>
      <p:sp>
        <p:nvSpPr>
          <p:cNvPr id="17411" name="Rectangle 3"/>
          <p:cNvSpPr>
            <a:spLocks noGrp="1" noChangeArrowheads="1"/>
          </p:cNvSpPr>
          <p:nvPr>
            <p:ph idx="1"/>
          </p:nvPr>
        </p:nvSpPr>
        <p:spPr>
          <a:xfrm>
            <a:off x="990600" y="1600200"/>
            <a:ext cx="7772400" cy="3865161"/>
          </a:xfrm>
        </p:spPr>
        <p:txBody>
          <a:bodyPr/>
          <a:lstStyle/>
          <a:p>
            <a:pPr eaLnBrk="1" hangingPunct="1">
              <a:buClr>
                <a:schemeClr val="accent6"/>
              </a:buClr>
              <a:defRPr/>
            </a:pPr>
            <a:r>
              <a:rPr lang="en-US" dirty="0" smtClean="0"/>
              <a:t>Emphasizing deleting:</a:t>
            </a:r>
          </a:p>
          <a:p>
            <a:pPr lvl="1" eaLnBrk="1" hangingPunct="1">
              <a:buClr>
                <a:schemeClr val="bg1">
                  <a:lumMod val="60000"/>
                  <a:lumOff val="40000"/>
                </a:schemeClr>
              </a:buClr>
              <a:defRPr/>
            </a:pPr>
            <a:r>
              <a:rPr lang="en-US" dirty="0" smtClean="0"/>
              <a:t>Pop Off the Beads!</a:t>
            </a:r>
          </a:p>
          <a:p>
            <a:pPr lvl="1" eaLnBrk="1" hangingPunct="1">
              <a:buClr>
                <a:schemeClr val="bg1">
                  <a:lumMod val="60000"/>
                  <a:lumOff val="40000"/>
                </a:schemeClr>
              </a:buClr>
              <a:defRPr/>
            </a:pPr>
            <a:r>
              <a:rPr lang="en-US" dirty="0" smtClean="0"/>
              <a:t>Children and Sounds</a:t>
            </a:r>
          </a:p>
          <a:p>
            <a:pPr eaLnBrk="1" hangingPunct="1">
              <a:spcBef>
                <a:spcPts val="1200"/>
              </a:spcBef>
              <a:buClr>
                <a:schemeClr val="accent6"/>
              </a:buClr>
              <a:defRPr/>
            </a:pPr>
            <a:r>
              <a:rPr lang="en-US" dirty="0" smtClean="0"/>
              <a:t>Emphasizing manipulating:</a:t>
            </a:r>
          </a:p>
          <a:p>
            <a:pPr lvl="1" eaLnBrk="1" hangingPunct="1">
              <a:buClr>
                <a:schemeClr val="bg1">
                  <a:lumMod val="60000"/>
                  <a:lumOff val="40000"/>
                </a:schemeClr>
              </a:buClr>
              <a:defRPr/>
            </a:pPr>
            <a:r>
              <a:rPr lang="en-US" dirty="0" smtClean="0"/>
              <a:t>Moving the Tiles</a:t>
            </a:r>
          </a:p>
          <a:p>
            <a:pPr eaLnBrk="1" hangingPunct="1">
              <a:buClr>
                <a:schemeClr val="accent6"/>
              </a:buClr>
              <a:defRPr/>
            </a:pPr>
            <a:endParaRPr lang="en-US" dirty="0" smtClean="0"/>
          </a:p>
          <a:p>
            <a:pPr eaLnBrk="1" hangingPunct="1">
              <a:buClr>
                <a:schemeClr val="accent6"/>
              </a:buClr>
              <a:defRPr/>
            </a:pPr>
            <a:endParaRPr lang="en-US"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Phonemic Awareness and Technology</a:t>
            </a:r>
            <a:endParaRPr lang="en-US" dirty="0"/>
          </a:p>
        </p:txBody>
      </p:sp>
      <p:sp>
        <p:nvSpPr>
          <p:cNvPr id="3" name="Content Placeholder 2"/>
          <p:cNvSpPr>
            <a:spLocks noGrp="1"/>
          </p:cNvSpPr>
          <p:nvPr>
            <p:ph idx="1"/>
          </p:nvPr>
        </p:nvSpPr>
        <p:spPr>
          <a:xfrm>
            <a:off x="457200" y="1412875"/>
            <a:ext cx="8382000" cy="4108817"/>
          </a:xfrm>
        </p:spPr>
        <p:txBody>
          <a:bodyPr/>
          <a:lstStyle/>
          <a:p>
            <a:pPr>
              <a:buNone/>
            </a:pPr>
            <a:r>
              <a:rPr lang="en-US" dirty="0" smtClean="0"/>
              <a:t>Resources for helping students build phonemic awareness:</a:t>
            </a:r>
          </a:p>
          <a:p>
            <a:r>
              <a:rPr lang="en-US" sz="2800" dirty="0" smtClean="0"/>
              <a:t>www.learningtoday.com/corporate/readinggames.asp </a:t>
            </a:r>
          </a:p>
          <a:p>
            <a:r>
              <a:rPr lang="en-US" sz="2800" dirty="0" smtClean="0"/>
              <a:t>http://teacher.scholastic/com/clifford1/flash/phonics/</a:t>
            </a:r>
          </a:p>
          <a:p>
            <a:pPr lvl="1">
              <a:buNone/>
            </a:pPr>
            <a:r>
              <a:rPr lang="en-US" dirty="0" smtClean="0"/>
              <a:t>index.htm</a:t>
            </a:r>
          </a:p>
          <a:p>
            <a:r>
              <a:rPr lang="en-US" sz="2800" dirty="0" smtClean="0"/>
              <a:t>www.readinglady.com</a:t>
            </a:r>
          </a:p>
          <a:p>
            <a:r>
              <a:rPr lang="en-US" sz="2800" dirty="0" smtClean="0"/>
              <a:t>www.readwritethink.org</a:t>
            </a:r>
          </a:p>
          <a:p>
            <a:r>
              <a:rPr lang="en-US" sz="2800" dirty="0" smtClean="0"/>
              <a:t>www.pbskids.org</a:t>
            </a:r>
            <a:endParaRPr lang="en-US" sz="28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Video Presentation</a:t>
            </a:r>
            <a:endParaRPr lang="en-US" dirty="0"/>
          </a:p>
        </p:txBody>
      </p:sp>
      <p:sp>
        <p:nvSpPr>
          <p:cNvPr id="3" name="Content Placeholder 2"/>
          <p:cNvSpPr>
            <a:spLocks noGrp="1"/>
          </p:cNvSpPr>
          <p:nvPr>
            <p:ph idx="1"/>
          </p:nvPr>
        </p:nvSpPr>
        <p:spPr>
          <a:xfrm>
            <a:off x="381000" y="1412875"/>
            <a:ext cx="8382000" cy="2059538"/>
          </a:xfrm>
        </p:spPr>
        <p:txBody>
          <a:bodyPr/>
          <a:lstStyle/>
          <a:p>
            <a:r>
              <a:rPr lang="en-US" dirty="0" smtClean="0"/>
              <a:t>You can see a video presentation of a </a:t>
            </a:r>
            <a:r>
              <a:rPr lang="en-US" u="sng" dirty="0" smtClean="0">
                <a:hlinkClick r:id="rId2"/>
              </a:rPr>
              <a:t>phonemic awareness pretest</a:t>
            </a:r>
            <a:r>
              <a:rPr lang="en-US" dirty="0" smtClean="0"/>
              <a:t> (which is related to the discussion on pages 83–84 of the chapter).</a:t>
            </a:r>
          </a:p>
          <a:p>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95052"/>
            <a:ext cx="8382000" cy="595548"/>
          </a:xfrm>
        </p:spPr>
        <p:txBody>
          <a:bodyPr/>
          <a:lstStyle/>
          <a:p>
            <a:pPr eaLnBrk="1" hangingPunct="1">
              <a:defRPr/>
            </a:pPr>
            <a:r>
              <a:rPr lang="en-US" dirty="0" smtClean="0"/>
              <a:t>Phonemic Awareness Defined</a:t>
            </a:r>
          </a:p>
        </p:txBody>
      </p:sp>
      <p:sp>
        <p:nvSpPr>
          <p:cNvPr id="3075" name="Rectangle 3"/>
          <p:cNvSpPr>
            <a:spLocks noGrp="1" noChangeArrowheads="1"/>
          </p:cNvSpPr>
          <p:nvPr>
            <p:ph idx="1"/>
          </p:nvPr>
        </p:nvSpPr>
        <p:spPr>
          <a:xfrm>
            <a:off x="609600" y="1447800"/>
            <a:ext cx="7924800" cy="2490425"/>
          </a:xfrm>
        </p:spPr>
        <p:txBody>
          <a:bodyPr/>
          <a:lstStyle/>
          <a:p>
            <a:pPr eaLnBrk="1" hangingPunct="1">
              <a:buClr>
                <a:schemeClr val="accent6"/>
              </a:buClr>
              <a:defRPr/>
            </a:pPr>
            <a:r>
              <a:rPr lang="en-US" dirty="0" smtClean="0"/>
              <a:t>“A child’s understanding and conscious awareness that speech is composed of identifiable units, such as spoken words, syllables, and sounds.”</a:t>
            </a:r>
          </a:p>
          <a:p>
            <a:pPr lvl="1">
              <a:buClr>
                <a:schemeClr val="accent6"/>
              </a:buClr>
              <a:defRPr/>
            </a:pPr>
            <a:r>
              <a:rPr lang="en-US" dirty="0" smtClean="0"/>
              <a:t>IRA and NAEYC, 1998, p. 4</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smtClean="0"/>
              <a:t>Reflections on Phonemic Awareness</a:t>
            </a:r>
          </a:p>
        </p:txBody>
      </p:sp>
      <p:sp>
        <p:nvSpPr>
          <p:cNvPr id="7171" name="Rectangle 3"/>
          <p:cNvSpPr>
            <a:spLocks noGrp="1" noChangeArrowheads="1"/>
          </p:cNvSpPr>
          <p:nvPr>
            <p:ph idx="1"/>
          </p:nvPr>
        </p:nvSpPr>
        <p:spPr>
          <a:xfrm>
            <a:off x="304800" y="1143000"/>
            <a:ext cx="8534400" cy="4876800"/>
          </a:xfrm>
        </p:spPr>
        <p:txBody>
          <a:bodyPr/>
          <a:lstStyle/>
          <a:p>
            <a:pPr eaLnBrk="1" hangingPunct="1">
              <a:buClr>
                <a:schemeClr val="accent6"/>
              </a:buClr>
              <a:defRPr/>
            </a:pPr>
            <a:r>
              <a:rPr lang="en-US" dirty="0" smtClean="0"/>
              <a:t>Consider the following questions:</a:t>
            </a:r>
          </a:p>
          <a:p>
            <a:pPr lvl="1">
              <a:buClr>
                <a:schemeClr val="accent6"/>
              </a:buClr>
              <a:defRPr/>
            </a:pPr>
            <a:r>
              <a:rPr lang="en-US" dirty="0" smtClean="0"/>
              <a:t>Is phonemic awareness necessary for students to become proficient readers?</a:t>
            </a:r>
          </a:p>
          <a:p>
            <a:pPr lvl="1">
              <a:buClr>
                <a:schemeClr val="accent6"/>
              </a:buClr>
              <a:defRPr/>
            </a:pPr>
            <a:r>
              <a:rPr lang="en-US" dirty="0" smtClean="0"/>
              <a:t>Do students benefit from intense, explicit instruction?</a:t>
            </a:r>
          </a:p>
          <a:p>
            <a:pPr lvl="1">
              <a:buClr>
                <a:schemeClr val="accent6"/>
              </a:buClr>
              <a:defRPr/>
            </a:pPr>
            <a:r>
              <a:rPr lang="en-US" dirty="0" smtClean="0"/>
              <a:t>If not through explicit instruction, how do children become aware of phonemes within words?</a:t>
            </a:r>
          </a:p>
          <a:p>
            <a:pPr>
              <a:buClr>
                <a:schemeClr val="accent6"/>
              </a:buClr>
              <a:defRPr/>
            </a:pPr>
            <a:r>
              <a:rPr lang="en-US" dirty="0" smtClean="0"/>
              <a:t>What do you think about the controversies surrounding teaching of phonemic awareness?</a:t>
            </a:r>
          </a:p>
          <a:p>
            <a:pPr eaLnBrk="1" hangingPunct="1">
              <a:buClr>
                <a:schemeClr val="accent6"/>
              </a:buClr>
              <a:defRPr/>
            </a:pPr>
            <a:endParaRPr lang="en-US" sz="2400"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dirty="0" smtClean="0"/>
              <a:t>The Most Common Phonemes</a:t>
            </a:r>
          </a:p>
        </p:txBody>
      </p:sp>
      <p:sp>
        <p:nvSpPr>
          <p:cNvPr id="4" name="TextBox 3"/>
          <p:cNvSpPr txBox="1"/>
          <p:nvPr/>
        </p:nvSpPr>
        <p:spPr>
          <a:xfrm>
            <a:off x="0" y="6553200"/>
            <a:ext cx="9144000" cy="307777"/>
          </a:xfrm>
          <a:prstGeom prst="rect">
            <a:avLst/>
          </a:prstGeom>
          <a:noFill/>
        </p:spPr>
        <p:txBody>
          <a:bodyPr wrap="square" rtlCol="0">
            <a:spAutoFit/>
          </a:bodyPr>
          <a:lstStyle/>
          <a:p>
            <a:pPr algn="ctr"/>
            <a:r>
              <a:rPr lang="en-US" sz="1400" i="1" dirty="0" smtClean="0">
                <a:latin typeface="+mj-lt"/>
              </a:rPr>
              <a:t>Source:</a:t>
            </a:r>
            <a:r>
              <a:rPr lang="en-US" sz="1400" dirty="0" smtClean="0">
                <a:latin typeface="+mj-lt"/>
              </a:rPr>
              <a:t> Adapted from Blevins (2001). </a:t>
            </a:r>
            <a:r>
              <a:rPr lang="en-US" sz="1400" i="1" dirty="0" smtClean="0">
                <a:latin typeface="+mj-lt"/>
              </a:rPr>
              <a:t>Teaching Phonics and Word Study in the Intermediate Grades. </a:t>
            </a:r>
            <a:r>
              <a:rPr lang="en-US" sz="1400" dirty="0" smtClean="0">
                <a:latin typeface="+mj-lt"/>
              </a:rPr>
              <a:t>New York: Scholastic.</a:t>
            </a:r>
            <a:endParaRPr lang="en-US" sz="1400" dirty="0">
              <a:latin typeface="+mj-lt"/>
            </a:endParaRPr>
          </a:p>
        </p:txBody>
      </p:sp>
      <p:pic>
        <p:nvPicPr>
          <p:cNvPr id="6" name="Picture 5" descr="4.1.png"/>
          <p:cNvPicPr>
            <a:picLocks noChangeAspect="1"/>
          </p:cNvPicPr>
          <p:nvPr/>
        </p:nvPicPr>
        <p:blipFill>
          <a:blip r:embed="rId2" cstate="print"/>
          <a:stretch>
            <a:fillRect/>
          </a:stretch>
        </p:blipFill>
        <p:spPr>
          <a:xfrm>
            <a:off x="304800" y="1524000"/>
            <a:ext cx="8513070" cy="4020060"/>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57200"/>
            <a:ext cx="8229600" cy="595548"/>
          </a:xfrm>
        </p:spPr>
        <p:txBody>
          <a:bodyPr/>
          <a:lstStyle/>
          <a:p>
            <a:pPr eaLnBrk="1" hangingPunct="1">
              <a:defRPr/>
            </a:pPr>
            <a:r>
              <a:rPr lang="en-US" sz="4300" dirty="0" smtClean="0">
                <a:solidFill>
                  <a:srgbClr val="FFCC99"/>
                </a:solidFill>
              </a:rPr>
              <a:t>Dimensions of Phonemic Awareness</a:t>
            </a:r>
          </a:p>
        </p:txBody>
      </p:sp>
      <p:sp>
        <p:nvSpPr>
          <p:cNvPr id="5123" name="Rectangle 3"/>
          <p:cNvSpPr>
            <a:spLocks noGrp="1" noChangeArrowheads="1"/>
          </p:cNvSpPr>
          <p:nvPr>
            <p:ph sz="half" idx="1"/>
          </p:nvPr>
        </p:nvSpPr>
        <p:spPr>
          <a:xfrm>
            <a:off x="381000" y="1447800"/>
            <a:ext cx="4038600" cy="2983894"/>
          </a:xfrm>
        </p:spPr>
        <p:txBody>
          <a:bodyPr/>
          <a:lstStyle/>
          <a:p>
            <a:pPr eaLnBrk="1" hangingPunct="1">
              <a:lnSpc>
                <a:spcPct val="90000"/>
              </a:lnSpc>
              <a:buClr>
                <a:schemeClr val="accent6"/>
              </a:buClr>
              <a:defRPr/>
            </a:pPr>
            <a:r>
              <a:rPr lang="en-US" dirty="0" smtClean="0"/>
              <a:t>Hearing syllables within a word</a:t>
            </a:r>
          </a:p>
          <a:p>
            <a:pPr eaLnBrk="1" hangingPunct="1">
              <a:lnSpc>
                <a:spcPct val="90000"/>
              </a:lnSpc>
              <a:buClr>
                <a:schemeClr val="accent6"/>
              </a:buClr>
              <a:defRPr/>
            </a:pPr>
            <a:r>
              <a:rPr lang="en-US" dirty="0" smtClean="0"/>
              <a:t>Hearing initial sounds/recognizing alliteration</a:t>
            </a:r>
          </a:p>
          <a:p>
            <a:pPr eaLnBrk="1" hangingPunct="1">
              <a:lnSpc>
                <a:spcPct val="90000"/>
              </a:lnSpc>
              <a:buClr>
                <a:schemeClr val="accent6"/>
              </a:buClr>
              <a:defRPr/>
            </a:pPr>
            <a:r>
              <a:rPr lang="en-US" dirty="0" smtClean="0"/>
              <a:t>Hearing rime and rhyme</a:t>
            </a:r>
          </a:p>
          <a:p>
            <a:pPr eaLnBrk="1" hangingPunct="1">
              <a:lnSpc>
                <a:spcPct val="90000"/>
              </a:lnSpc>
              <a:buClr>
                <a:schemeClr val="accent6"/>
              </a:buClr>
              <a:defRPr/>
            </a:pPr>
            <a:r>
              <a:rPr lang="en-US" dirty="0" smtClean="0"/>
              <a:t>Distinguishing oddity</a:t>
            </a:r>
          </a:p>
        </p:txBody>
      </p:sp>
      <p:sp>
        <p:nvSpPr>
          <p:cNvPr id="5124" name="Rectangle 4"/>
          <p:cNvSpPr>
            <a:spLocks noGrp="1" noChangeArrowheads="1"/>
          </p:cNvSpPr>
          <p:nvPr>
            <p:ph sz="half" idx="2"/>
          </p:nvPr>
        </p:nvSpPr>
        <p:spPr>
          <a:xfrm>
            <a:off x="4800600" y="1447800"/>
            <a:ext cx="4038600" cy="3285515"/>
          </a:xfrm>
        </p:spPr>
        <p:txBody>
          <a:bodyPr/>
          <a:lstStyle/>
          <a:p>
            <a:pPr eaLnBrk="1" hangingPunct="1">
              <a:buClr>
                <a:schemeClr val="accent6"/>
              </a:buClr>
              <a:defRPr/>
            </a:pPr>
            <a:r>
              <a:rPr lang="en-US" dirty="0" smtClean="0"/>
              <a:t>Blending sounds orally to make a word</a:t>
            </a:r>
          </a:p>
          <a:p>
            <a:pPr eaLnBrk="1" hangingPunct="1">
              <a:buClr>
                <a:schemeClr val="accent6"/>
              </a:buClr>
              <a:defRPr/>
            </a:pPr>
            <a:r>
              <a:rPr lang="en-US" dirty="0" smtClean="0"/>
              <a:t>Segmenting words orally</a:t>
            </a:r>
          </a:p>
          <a:p>
            <a:pPr eaLnBrk="1" hangingPunct="1">
              <a:buClr>
                <a:schemeClr val="accent6"/>
              </a:buClr>
              <a:defRPr/>
            </a:pPr>
            <a:r>
              <a:rPr lang="en-US" dirty="0" smtClean="0"/>
              <a:t>Manipulating sounds orally to create new words </a:t>
            </a:r>
          </a:p>
          <a:p>
            <a:pPr eaLnBrk="1" hangingPunct="1">
              <a:buClr>
                <a:schemeClr val="accent6"/>
              </a:buClr>
              <a:defRPr/>
            </a:pP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4175"/>
            <a:ext cx="8305800" cy="1191095"/>
          </a:xfrm>
        </p:spPr>
        <p:txBody>
          <a:bodyPr/>
          <a:lstStyle/>
          <a:p>
            <a:pPr eaLnBrk="1" hangingPunct="1">
              <a:defRPr/>
            </a:pPr>
            <a:r>
              <a:rPr lang="en-US" dirty="0" smtClean="0"/>
              <a:t>Phonemic Awareness </a:t>
            </a:r>
            <a:br>
              <a:rPr lang="en-US" dirty="0" smtClean="0"/>
            </a:br>
            <a:r>
              <a:rPr lang="en-US" dirty="0" smtClean="0"/>
              <a:t>and English Learners</a:t>
            </a:r>
          </a:p>
        </p:txBody>
      </p:sp>
      <p:sp>
        <p:nvSpPr>
          <p:cNvPr id="6147" name="Rectangle 3"/>
          <p:cNvSpPr>
            <a:spLocks noGrp="1" noChangeArrowheads="1"/>
          </p:cNvSpPr>
          <p:nvPr>
            <p:ph idx="1"/>
          </p:nvPr>
        </p:nvSpPr>
        <p:spPr>
          <a:xfrm>
            <a:off x="457200" y="1905000"/>
            <a:ext cx="7924800" cy="3990836"/>
          </a:xfrm>
        </p:spPr>
        <p:txBody>
          <a:bodyPr/>
          <a:lstStyle/>
          <a:p>
            <a:pPr eaLnBrk="1" hangingPunct="1">
              <a:buClr>
                <a:schemeClr val="accent6"/>
              </a:buClr>
              <a:defRPr/>
            </a:pPr>
            <a:r>
              <a:rPr lang="en-US" sz="3000" dirty="0" smtClean="0"/>
              <a:t>Phonemes differ from one language to another.</a:t>
            </a:r>
          </a:p>
          <a:p>
            <a:pPr eaLnBrk="1" hangingPunct="1">
              <a:buClr>
                <a:schemeClr val="accent6"/>
              </a:buClr>
              <a:defRPr/>
            </a:pPr>
            <a:r>
              <a:rPr lang="en-US" sz="3000" dirty="0" smtClean="0"/>
              <a:t>Some languages have more phonemes, while others have fewer.</a:t>
            </a:r>
          </a:p>
          <a:p>
            <a:pPr lvl="1" eaLnBrk="1" hangingPunct="1">
              <a:buClr>
                <a:schemeClr val="bg1">
                  <a:lumMod val="60000"/>
                  <a:lumOff val="40000"/>
                </a:schemeClr>
              </a:buClr>
              <a:defRPr/>
            </a:pPr>
            <a:r>
              <a:rPr lang="en-US" dirty="0" smtClean="0"/>
              <a:t>English has 44</a:t>
            </a:r>
          </a:p>
          <a:p>
            <a:pPr lvl="1" eaLnBrk="1" hangingPunct="1">
              <a:buClr>
                <a:schemeClr val="bg1">
                  <a:lumMod val="60000"/>
                  <a:lumOff val="40000"/>
                </a:schemeClr>
              </a:buClr>
              <a:defRPr/>
            </a:pPr>
            <a:r>
              <a:rPr lang="en-US" dirty="0" smtClean="0"/>
              <a:t>Spanish has 24</a:t>
            </a:r>
          </a:p>
          <a:p>
            <a:pPr eaLnBrk="1" hangingPunct="1">
              <a:buClr>
                <a:schemeClr val="accent6"/>
              </a:buClr>
              <a:defRPr/>
            </a:pPr>
            <a:r>
              <a:rPr lang="en-US" sz="3000" dirty="0" smtClean="0"/>
              <a:t>Some phonemes exist in English and not in other languages; some languages have phonemes that don’t exist in English.  </a:t>
            </a:r>
            <a:endParaRPr lang="en-US" sz="3000" dirty="0" smtClean="0">
              <a:solidFill>
                <a:srgbClr val="FF00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91095"/>
          </a:xfrm>
        </p:spPr>
        <p:txBody>
          <a:bodyPr/>
          <a:lstStyle/>
          <a:p>
            <a:r>
              <a:rPr smtClean="0"/>
              <a:t>English Phonemes </a:t>
            </a:r>
            <a:br>
              <a:rPr smtClean="0"/>
            </a:br>
            <a:r>
              <a:rPr smtClean="0"/>
              <a:t>That Are Not Found in Spanish</a:t>
            </a:r>
            <a:endParaRPr lang="en-US" dirty="0"/>
          </a:p>
        </p:txBody>
      </p:sp>
      <p:sp>
        <p:nvSpPr>
          <p:cNvPr id="4" name="TextBox 3"/>
          <p:cNvSpPr txBox="1"/>
          <p:nvPr/>
        </p:nvSpPr>
        <p:spPr>
          <a:xfrm>
            <a:off x="0" y="5903893"/>
            <a:ext cx="9144000" cy="954107"/>
          </a:xfrm>
          <a:prstGeom prst="rect">
            <a:avLst/>
          </a:prstGeom>
          <a:noFill/>
        </p:spPr>
        <p:txBody>
          <a:bodyPr wrap="square" rtlCol="0">
            <a:spAutoFit/>
          </a:bodyPr>
          <a:lstStyle/>
          <a:p>
            <a:r>
              <a:rPr lang="en-US" sz="1400" i="1" dirty="0" smtClean="0">
                <a:latin typeface="+mj-lt"/>
              </a:rPr>
              <a:t>Sources: </a:t>
            </a:r>
            <a:r>
              <a:rPr lang="en-US" sz="1400" dirty="0" err="1" smtClean="0">
                <a:latin typeface="+mj-lt"/>
              </a:rPr>
              <a:t>Helman</a:t>
            </a:r>
            <a:r>
              <a:rPr lang="en-US" sz="1400" dirty="0" smtClean="0">
                <a:latin typeface="+mj-lt"/>
              </a:rPr>
              <a:t>, L. A . (2004). Building on the sound system of Spanish: Insights from the alphabetic spellings of English-language learners. </a:t>
            </a:r>
            <a:r>
              <a:rPr lang="en-US" sz="1400" i="1" dirty="0" smtClean="0">
                <a:latin typeface="+mj-lt"/>
              </a:rPr>
              <a:t>The Reading Teacher, 57(5), </a:t>
            </a:r>
            <a:r>
              <a:rPr lang="en-US" sz="1400" dirty="0" smtClean="0">
                <a:latin typeface="+mj-lt"/>
              </a:rPr>
              <a:t>452–460. Bear, D., </a:t>
            </a:r>
            <a:r>
              <a:rPr lang="en-US" sz="1400" dirty="0" err="1" smtClean="0">
                <a:latin typeface="+mj-lt"/>
              </a:rPr>
              <a:t>Helman</a:t>
            </a:r>
            <a:r>
              <a:rPr lang="en-US" sz="1400" dirty="0" smtClean="0">
                <a:latin typeface="+mj-lt"/>
              </a:rPr>
              <a:t>, L., Templeton, S., </a:t>
            </a:r>
            <a:r>
              <a:rPr lang="en-US" sz="1400" dirty="0" err="1" smtClean="0">
                <a:latin typeface="+mj-lt"/>
              </a:rPr>
              <a:t>Invernizzi</a:t>
            </a:r>
            <a:r>
              <a:rPr lang="en-US" sz="1400" dirty="0" smtClean="0">
                <a:latin typeface="+mj-lt"/>
              </a:rPr>
              <a:t>, M., &amp; Johnston, F. (2007). </a:t>
            </a:r>
            <a:r>
              <a:rPr lang="en-US" sz="1400" i="1" dirty="0" smtClean="0">
                <a:latin typeface="+mj-lt"/>
              </a:rPr>
              <a:t>Words their way with English learners: Word study for phonics, vocabulary and spelling instruction </a:t>
            </a:r>
            <a:r>
              <a:rPr lang="en-US" sz="1400" dirty="0" smtClean="0">
                <a:latin typeface="+mj-lt"/>
              </a:rPr>
              <a:t>(4th ed.). Upper Saddle River, NJ: Pearson.</a:t>
            </a:r>
            <a:endParaRPr lang="en-US" sz="1400" dirty="0">
              <a:latin typeface="+mj-lt"/>
            </a:endParaRPr>
          </a:p>
        </p:txBody>
      </p:sp>
      <p:pic>
        <p:nvPicPr>
          <p:cNvPr id="6" name="Picture 5" descr="4.2.png"/>
          <p:cNvPicPr>
            <a:picLocks noChangeAspect="1"/>
          </p:cNvPicPr>
          <p:nvPr/>
        </p:nvPicPr>
        <p:blipFill>
          <a:blip r:embed="rId2" cstate="print"/>
          <a:stretch>
            <a:fillRect/>
          </a:stretch>
        </p:blipFill>
        <p:spPr>
          <a:xfrm>
            <a:off x="304800" y="2590800"/>
            <a:ext cx="8575252" cy="1590365"/>
          </a:xfrm>
          <a:prstGeom prst="rect">
            <a:avLst/>
          </a:prstGeom>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91095"/>
          </a:xfrm>
        </p:spPr>
        <p:txBody>
          <a:bodyPr/>
          <a:lstStyle/>
          <a:p>
            <a:r>
              <a:rPr dirty="0" smtClean="0"/>
              <a:t>O</a:t>
            </a:r>
            <a:r>
              <a:rPr lang="en-US" dirty="0" smtClean="0"/>
              <a:t>p</a:t>
            </a:r>
            <a:r>
              <a:rPr dirty="0" smtClean="0"/>
              <a:t>posing Viewpoints on </a:t>
            </a:r>
            <a:br>
              <a:rPr dirty="0" smtClean="0"/>
            </a:br>
            <a:r>
              <a:rPr dirty="0" smtClean="0"/>
              <a:t>Phonemic Awareness Instruction</a:t>
            </a:r>
            <a:endParaRPr lang="en-US" dirty="0"/>
          </a:p>
        </p:txBody>
      </p:sp>
      <p:sp>
        <p:nvSpPr>
          <p:cNvPr id="3" name="Content Placeholder 2"/>
          <p:cNvSpPr>
            <a:spLocks noGrp="1"/>
          </p:cNvSpPr>
          <p:nvPr>
            <p:ph idx="1"/>
          </p:nvPr>
        </p:nvSpPr>
        <p:spPr>
          <a:xfrm>
            <a:off x="228600" y="1676400"/>
            <a:ext cx="8686800" cy="4362733"/>
          </a:xfrm>
        </p:spPr>
        <p:txBody>
          <a:bodyPr/>
          <a:lstStyle/>
          <a:p>
            <a:r>
              <a:rPr lang="en-US" sz="2800" dirty="0" smtClean="0"/>
              <a:t>One cannot separate the sounds from a word that has been uttered any more than one “can extract the ingredients from a cake that has been baked.”</a:t>
            </a:r>
          </a:p>
          <a:p>
            <a:pPr lvl="1"/>
            <a:r>
              <a:rPr lang="en-US" sz="2400" dirty="0" smtClean="0"/>
              <a:t>Smith, 1999, p. 153</a:t>
            </a:r>
          </a:p>
          <a:p>
            <a:pPr>
              <a:spcBef>
                <a:spcPts val="1200"/>
              </a:spcBef>
            </a:pPr>
            <a:r>
              <a:rPr lang="en-US" sz="2800" dirty="0" smtClean="0"/>
              <a:t>“Instruction with print with explicit attention to sound structure in spoken words is the best vehicle toward [language] growth.”</a:t>
            </a:r>
          </a:p>
          <a:p>
            <a:pPr lvl="1"/>
            <a:r>
              <a:rPr lang="en-US" sz="2400" dirty="0" smtClean="0"/>
              <a:t>Cunningham et al., 1998, p. 3</a:t>
            </a:r>
          </a:p>
          <a:p>
            <a:pPr lvl="1" algn="ctr">
              <a:spcBef>
                <a:spcPts val="1200"/>
              </a:spcBef>
              <a:buNone/>
            </a:pPr>
            <a:r>
              <a:rPr lang="en-US" sz="3200" dirty="0" smtClean="0"/>
              <a:t>What is your opinion?</a:t>
            </a:r>
            <a:endParaRPr lang="en-US" sz="32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91095"/>
          </a:xfrm>
        </p:spPr>
        <p:txBody>
          <a:bodyPr/>
          <a:lstStyle/>
          <a:p>
            <a:r>
              <a:rPr smtClean="0"/>
              <a:t>Assessing a Child's Level </a:t>
            </a:r>
            <a:br>
              <a:rPr smtClean="0"/>
            </a:br>
            <a:r>
              <a:rPr smtClean="0"/>
              <a:t>of Phonemic Awareness</a:t>
            </a:r>
            <a:endParaRPr lang="en-US" dirty="0"/>
          </a:p>
        </p:txBody>
      </p:sp>
      <p:sp>
        <p:nvSpPr>
          <p:cNvPr id="3" name="Content Placeholder 2"/>
          <p:cNvSpPr>
            <a:spLocks noGrp="1"/>
          </p:cNvSpPr>
          <p:nvPr>
            <p:ph idx="1"/>
          </p:nvPr>
        </p:nvSpPr>
        <p:spPr>
          <a:xfrm>
            <a:off x="1600200" y="1772136"/>
            <a:ext cx="6019800" cy="1656864"/>
          </a:xfrm>
        </p:spPr>
        <p:txBody>
          <a:bodyPr/>
          <a:lstStyle/>
          <a:p>
            <a:r>
              <a:rPr lang="en-US" dirty="0" smtClean="0"/>
              <a:t>Kid watching/observation</a:t>
            </a:r>
          </a:p>
          <a:p>
            <a:r>
              <a:rPr lang="en-US" dirty="0" smtClean="0"/>
              <a:t>Use commercial assessments </a:t>
            </a:r>
          </a:p>
          <a:p>
            <a:r>
              <a:rPr lang="en-US" dirty="0" smtClean="0"/>
              <a:t>Use informal assessments</a:t>
            </a:r>
          </a:p>
        </p:txBody>
      </p:sp>
    </p:spTree>
  </p:cSld>
  <p:clrMapOvr>
    <a:masterClrMapping/>
  </p:clrMapOvr>
  <p:transition>
    <p:fade/>
  </p:transition>
</p:sld>
</file>

<file path=ppt/theme/theme1.xml><?xml version="1.0" encoding="utf-8"?>
<a:theme xmlns:a="http://schemas.openxmlformats.org/drawingml/2006/main" name="Globe">
  <a:themeElements>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_DeVries 3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TotalTime>
  <Words>737</Words>
  <Application>Microsoft Office PowerPoint</Application>
  <PresentationFormat>On-screen Show (4:3)</PresentationFormat>
  <Paragraphs>106</Paragraphs>
  <Slides>19</Slides>
  <Notes>2</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Globe</vt:lpstr>
      <vt:lpstr>Theme1_DeVries 3e</vt:lpstr>
      <vt:lpstr>White with Courier font for code slides</vt:lpstr>
      <vt:lpstr>Phonemic Awareness</vt:lpstr>
      <vt:lpstr>Phonemic Awareness Defined</vt:lpstr>
      <vt:lpstr>Reflections on Phonemic Awareness</vt:lpstr>
      <vt:lpstr>The Most Common Phonemes</vt:lpstr>
      <vt:lpstr>Dimensions of Phonemic Awareness</vt:lpstr>
      <vt:lpstr>Phonemic Awareness  and English Learners</vt:lpstr>
      <vt:lpstr>English Phonemes  That Are Not Found in Spanish</vt:lpstr>
      <vt:lpstr>Opposing Viewpoints on  Phonemic Awareness Instruction</vt:lpstr>
      <vt:lpstr>Assessing a Child's Level  of Phonemic Awareness</vt:lpstr>
      <vt:lpstr>Checklist for Phonemic Awareness Primary Grades</vt:lpstr>
      <vt:lpstr>Ways to Introduce Children  to Language Sounds</vt:lpstr>
      <vt:lpstr>Intervention Strategies  Focusing on Phonemic Awareness</vt:lpstr>
      <vt:lpstr>More Intervention Strategies</vt:lpstr>
      <vt:lpstr>More Intervention Strategies</vt:lpstr>
      <vt:lpstr>Steps for Clown Drawings</vt:lpstr>
      <vt:lpstr>More Intervention Strategies</vt:lpstr>
      <vt:lpstr>More Intervention Strategies</vt:lpstr>
      <vt:lpstr>Phonemic Awareness and Technology</vt:lpstr>
      <vt:lpstr>Related Video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Phonemic Awareness</dc:title>
  <dc:creator>Merlyn  De Vries</dc:creator>
  <cp:lastModifiedBy>MSSU-User</cp:lastModifiedBy>
  <cp:revision>65</cp:revision>
  <cp:lastPrinted>1601-01-01T00:00:00Z</cp:lastPrinted>
  <dcterms:created xsi:type="dcterms:W3CDTF">2003-11-01T19:21:34Z</dcterms:created>
  <dcterms:modified xsi:type="dcterms:W3CDTF">2013-04-10T15:35:15Z</dcterms:modified>
</cp:coreProperties>
</file>