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727" r:id="rId2"/>
    <p:sldMasterId id="2147483740" r:id="rId3"/>
  </p:sldMasterIdLst>
  <p:notesMasterIdLst>
    <p:notesMasterId r:id="rId28"/>
  </p:notesMasterIdLst>
  <p:handoutMasterIdLst>
    <p:handoutMasterId r:id="rId29"/>
  </p:handoutMasterIdLst>
  <p:sldIdLst>
    <p:sldId id="312" r:id="rId4"/>
    <p:sldId id="310" r:id="rId5"/>
    <p:sldId id="257" r:id="rId6"/>
    <p:sldId id="297" r:id="rId7"/>
    <p:sldId id="298" r:id="rId8"/>
    <p:sldId id="281" r:id="rId9"/>
    <p:sldId id="260" r:id="rId10"/>
    <p:sldId id="261" r:id="rId11"/>
    <p:sldId id="262" r:id="rId12"/>
    <p:sldId id="295" r:id="rId13"/>
    <p:sldId id="300" r:id="rId14"/>
    <p:sldId id="313" r:id="rId15"/>
    <p:sldId id="314" r:id="rId16"/>
    <p:sldId id="315" r:id="rId17"/>
    <p:sldId id="316" r:id="rId18"/>
    <p:sldId id="287" r:id="rId19"/>
    <p:sldId id="317" r:id="rId20"/>
    <p:sldId id="318" r:id="rId21"/>
    <p:sldId id="319" r:id="rId22"/>
    <p:sldId id="305" r:id="rId23"/>
    <p:sldId id="320" r:id="rId24"/>
    <p:sldId id="309" r:id="rId25"/>
    <p:sldId id="321" r:id="rId26"/>
    <p:sldId id="322" r:id="rId27"/>
  </p:sldIdLst>
  <p:sldSz cx="9144000" cy="6858000" type="screen4x3"/>
  <p:notesSz cx="6858000" cy="90836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18" autoAdjust="0"/>
    <p:restoredTop sz="94660"/>
  </p:normalViewPr>
  <p:slideViewPr>
    <p:cSldViewPr>
      <p:cViewPr varScale="1">
        <p:scale>
          <a:sx n="74" d="100"/>
          <a:sy n="74" d="100"/>
        </p:scale>
        <p:origin x="-123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366"/>
    </p:cViewPr>
  </p:sorterViewPr>
  <p:notesViewPr>
    <p:cSldViewPr>
      <p:cViewPr varScale="1">
        <p:scale>
          <a:sx n="58" d="100"/>
          <a:sy n="58" d="100"/>
        </p:scale>
        <p:origin x="-1812" y="-72"/>
      </p:cViewPr>
      <p:guideLst>
        <p:guide orient="horz" pos="286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66563" name="Rectangle 3"/>
          <p:cNvSpPr>
            <a:spLocks noGrp="1" noChangeArrowheads="1"/>
          </p:cNvSpPr>
          <p:nvPr>
            <p:ph type="dt" sz="quarter" idx="1"/>
          </p:nvPr>
        </p:nvSpPr>
        <p:spPr bwMode="auto">
          <a:xfrm>
            <a:off x="388620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66564" name="Rectangle 4"/>
          <p:cNvSpPr>
            <a:spLocks noGrp="1" noChangeArrowheads="1"/>
          </p:cNvSpPr>
          <p:nvPr>
            <p:ph type="ftr" sz="quarter" idx="2"/>
          </p:nvPr>
        </p:nvSpPr>
        <p:spPr bwMode="auto">
          <a:xfrm>
            <a:off x="0" y="862965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p>
        </p:txBody>
      </p:sp>
      <p:sp>
        <p:nvSpPr>
          <p:cNvPr id="66565" name="Rectangle 5"/>
          <p:cNvSpPr>
            <a:spLocks noGrp="1" noChangeArrowheads="1"/>
          </p:cNvSpPr>
          <p:nvPr>
            <p:ph type="sldNum" sz="quarter" idx="3"/>
          </p:nvPr>
        </p:nvSpPr>
        <p:spPr bwMode="auto">
          <a:xfrm>
            <a:off x="3886200" y="862965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351BBC53-5794-49C5-8677-E531FB750C35}" type="slidenum">
              <a:rPr lang="en-US"/>
              <a:pPr>
                <a:defRPr/>
              </a:pPr>
              <a:t>‹#›</a:t>
            </a:fld>
            <a:endParaRPr lang="en-US"/>
          </a:p>
        </p:txBody>
      </p:sp>
    </p:spTree>
    <p:extLst>
      <p:ext uri="{BB962C8B-B14F-4D97-AF65-F5344CB8AC3E}">
        <p14:creationId xmlns:p14="http://schemas.microsoft.com/office/powerpoint/2010/main" val="580591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a:defRPr sz="1200"/>
            </a:lvl1pPr>
          </a:lstStyle>
          <a:p>
            <a:fld id="{CB5C4177-0C7E-4F37-BB7E-8CA39A7F27D3}" type="datetimeFigureOut">
              <a:rPr lang="en-US" smtClean="0"/>
              <a:pPr/>
              <a:t>12/21/2012</a:t>
            </a:fld>
            <a:endParaRPr lang="en-US"/>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4825"/>
            <a:ext cx="5486400" cy="40878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8063"/>
            <a:ext cx="2971800" cy="4540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8063"/>
            <a:ext cx="2971800" cy="454025"/>
          </a:xfrm>
          <a:prstGeom prst="rect">
            <a:avLst/>
          </a:prstGeom>
        </p:spPr>
        <p:txBody>
          <a:bodyPr vert="horz" lIns="91440" tIns="45720" rIns="91440" bIns="45720" rtlCol="0" anchor="b"/>
          <a:lstStyle>
            <a:lvl1pPr algn="r">
              <a:defRPr sz="1200"/>
            </a:lvl1pPr>
          </a:lstStyle>
          <a:p>
            <a:fld id="{E534D167-7CBE-412B-A0EA-976775102731}" type="slidenum">
              <a:rPr lang="en-US" smtClean="0"/>
              <a:pPr/>
              <a:t>‹#›</a:t>
            </a:fld>
            <a:endParaRPr lang="en-US"/>
          </a:p>
        </p:txBody>
      </p:sp>
    </p:spTree>
    <p:extLst>
      <p:ext uri="{BB962C8B-B14F-4D97-AF65-F5344CB8AC3E}">
        <p14:creationId xmlns:p14="http://schemas.microsoft.com/office/powerpoint/2010/main" val="1619713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12/21/2012 5:24 PM</a:t>
            </a:fld>
            <a:endParaRPr lang="en-US" dirty="0"/>
          </a:p>
        </p:txBody>
      </p:sp>
      <p:sp>
        <p:nvSpPr>
          <p:cNvPr id="6" name="Footer Placeholder 5"/>
          <p:cNvSpPr>
            <a:spLocks noGrp="1"/>
          </p:cNvSpPr>
          <p:nvPr>
            <p:ph type="ftr" sz="quarter" idx="12"/>
          </p:nvPr>
        </p:nvSpPr>
        <p:spPr>
          <a:xfrm>
            <a:off x="0" y="8627915"/>
            <a:ext cx="6172200" cy="454184"/>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200" y="8627915"/>
            <a:ext cx="684213" cy="454184"/>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166951" name="Rectangle 39"/>
          <p:cNvSpPr>
            <a:spLocks noGrp="1" noChangeArrowheads="1"/>
          </p:cNvSpPr>
          <p:nvPr>
            <p:ph type="ctrTitle" sz="quarter"/>
          </p:nvPr>
        </p:nvSpPr>
        <p:spPr>
          <a:xfrm>
            <a:off x="685800" y="685800"/>
            <a:ext cx="7772400" cy="1736725"/>
          </a:xfrm>
        </p:spPr>
        <p:txBody>
          <a:bodyPr anchor="b"/>
          <a:lstStyle>
            <a:lvl1pPr>
              <a:defRPr sz="4000"/>
            </a:lvl1pPr>
          </a:lstStyle>
          <a:p>
            <a:r>
              <a:rPr lang="en-US"/>
              <a:t>Click to edit Master title style</a:t>
            </a:r>
          </a:p>
        </p:txBody>
      </p:sp>
      <p:sp>
        <p:nvSpPr>
          <p:cNvPr id="166952" name="Rectangle 40"/>
          <p:cNvSpPr>
            <a:spLocks noGrp="1" noChangeArrowheads="1"/>
          </p:cNvSpPr>
          <p:nvPr>
            <p:ph type="subTitle" sz="quarter" idx="1"/>
          </p:nvPr>
        </p:nvSpPr>
        <p:spPr>
          <a:xfrm>
            <a:off x="1143000" y="3124200"/>
            <a:ext cx="6400800" cy="1752600"/>
          </a:xfrm>
        </p:spPr>
        <p:txBody>
          <a:bodyPr/>
          <a:lstStyle>
            <a:lvl1pPr marL="0" indent="0" algn="ctr">
              <a:buFont typeface="Wingdings" pitchFamily="2" charset="2"/>
              <a:buNone/>
              <a:defRPr sz="4400"/>
            </a:lvl1pPr>
          </a:lstStyle>
          <a:p>
            <a:r>
              <a:rPr lang="en-US"/>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C09357B4-B34C-4205-A079-27E50B22C282}"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CA9ABA87-242F-4F33-AA1C-DF6EAB09B652}"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accent3"/>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95548"/>
          </a:xfrm>
        </p:spPr>
        <p:txBody>
          <a:bodyPr/>
          <a:lstStyle>
            <a:lvl1pPr>
              <a:defRPr sz="4300">
                <a:solidFill>
                  <a:srgbClr val="FFCC99"/>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390398"/>
          </a:xfrm>
        </p:spPr>
        <p:txBody>
          <a:bodyPr/>
          <a:lstStyle>
            <a:lvl1pPr>
              <a:lnSpc>
                <a:spcPct val="100000"/>
              </a:lnSpc>
              <a:spcBef>
                <a:spcPts val="700"/>
              </a:spcBef>
              <a:defRPr>
                <a:effectLst/>
              </a:defRPr>
            </a:lvl1pPr>
            <a:lvl2pPr>
              <a:lnSpc>
                <a:spcPct val="100000"/>
              </a:lnSpc>
              <a:spcBef>
                <a:spcPts val="700"/>
              </a:spcBef>
              <a:defRPr>
                <a:effectLst/>
              </a:defRPr>
            </a:lvl2pPr>
            <a:lvl3pPr>
              <a:lnSpc>
                <a:spcPct val="100000"/>
              </a:lnSpc>
              <a:spcBef>
                <a:spcPts val="700"/>
              </a:spcBef>
              <a:defRPr>
                <a:effectLst/>
              </a:defRPr>
            </a:lvl3pPr>
            <a:lvl4pPr>
              <a:lnSpc>
                <a:spcPct val="100000"/>
              </a:lnSpc>
              <a:spcBef>
                <a:spcPts val="700"/>
              </a:spcBef>
              <a:defRPr>
                <a:effectLst/>
              </a:defRPr>
            </a:lvl4pPr>
            <a:lvl5pPr>
              <a:lnSpc>
                <a:spcPct val="100000"/>
              </a:lnSpc>
              <a:spcBef>
                <a:spcPts val="700"/>
              </a:spcBef>
              <a:defRPr>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lvl1pPr>
              <a:defRPr sz="4400">
                <a:solidFill>
                  <a:srgbClr val="FFCC99"/>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1000" y="1411553"/>
            <a:ext cx="4114800" cy="2451953"/>
          </a:xfrm>
        </p:spPr>
        <p:txBody>
          <a:bodyPr/>
          <a:lstStyle>
            <a:lvl1pPr marL="339976" indent="-339976">
              <a:lnSpc>
                <a:spcPct val="100000"/>
              </a:lnSpc>
              <a:spcBef>
                <a:spcPts val="700"/>
              </a:spcBef>
              <a:defRPr sz="2800"/>
            </a:lvl1pPr>
            <a:lvl2pPr marL="673338" indent="-325424">
              <a:lnSpc>
                <a:spcPct val="100000"/>
              </a:lnSpc>
              <a:spcBef>
                <a:spcPts val="700"/>
              </a:spcBef>
              <a:defRPr sz="2400"/>
            </a:lvl2pPr>
            <a:lvl3pPr marL="953785" indent="-288384">
              <a:lnSpc>
                <a:spcPct val="100000"/>
              </a:lnSpc>
              <a:spcBef>
                <a:spcPts val="700"/>
              </a:spcBef>
              <a:defRPr sz="2000"/>
            </a:lvl3pPr>
            <a:lvl4pPr marL="1227618" indent="-273833">
              <a:lnSpc>
                <a:spcPct val="100000"/>
              </a:lnSpc>
              <a:spcBef>
                <a:spcPts val="700"/>
              </a:spcBef>
              <a:defRPr sz="1800"/>
            </a:lvl4pPr>
            <a:lvl5pPr marL="1516002" indent="-280447">
              <a:lnSpc>
                <a:spcPct val="100000"/>
              </a:lnSpc>
              <a:spcBef>
                <a:spcPts val="7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451953"/>
          </a:xfrm>
        </p:spPr>
        <p:txBody>
          <a:bodyPr/>
          <a:lstStyle>
            <a:lvl1pPr marL="347914" indent="-347914">
              <a:lnSpc>
                <a:spcPct val="100000"/>
              </a:lnSpc>
              <a:spcBef>
                <a:spcPts val="700"/>
              </a:spcBef>
              <a:defRPr sz="2800"/>
            </a:lvl1pPr>
            <a:lvl2pPr marL="673338" indent="-339976">
              <a:lnSpc>
                <a:spcPct val="100000"/>
              </a:lnSpc>
              <a:spcBef>
                <a:spcPts val="700"/>
              </a:spcBef>
              <a:defRPr sz="2400"/>
            </a:lvl2pPr>
            <a:lvl3pPr marL="961722" indent="-302936">
              <a:lnSpc>
                <a:spcPct val="100000"/>
              </a:lnSpc>
              <a:spcBef>
                <a:spcPts val="700"/>
              </a:spcBef>
              <a:defRPr sz="2000"/>
            </a:lvl3pPr>
            <a:lvl4pPr marL="1227618" indent="-265896">
              <a:lnSpc>
                <a:spcPct val="100000"/>
              </a:lnSpc>
              <a:spcBef>
                <a:spcPts val="700"/>
              </a:spcBef>
              <a:defRPr sz="1800"/>
            </a:lvl4pPr>
            <a:lvl5pPr marL="1516002" indent="-273833">
              <a:lnSpc>
                <a:spcPct val="100000"/>
              </a:lnSpc>
              <a:spcBef>
                <a:spcPts val="700"/>
              </a:spcBef>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172D2A88-559A-48B4-8A17-9B4235AE81C3}" type="slidenum">
              <a:rPr lang="en-US"/>
              <a:pPr>
                <a:defRPr/>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F4CA2B91-FAA1-4006-AA27-66880DDC9527}"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F3AAF7DA-710D-45F6-8EFB-3C70E2F477B3}"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8C86CD17-A8DF-40B0-961B-7093173626BD}"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4948BF99-85CA-4B98-997B-8EA0213B8FF4}"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8367CD2C-44C3-4B1F-982C-A863DC7F7EB6}"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1AAF97A3-6E03-4C70-94E6-837806BE5DE3}"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EEB824D2-4F28-4365-92FF-AEBC45BDDC10}"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24.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90000"/>
            <a:lum/>
          </a:blip>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16589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89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89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1035" name="Group 6"/>
            <p:cNvGrpSpPr>
              <a:grpSpLocks/>
            </p:cNvGrpSpPr>
            <p:nvPr/>
          </p:nvGrpSpPr>
          <p:grpSpPr bwMode="auto">
            <a:xfrm>
              <a:off x="288" y="0"/>
              <a:ext cx="5098" cy="4316"/>
              <a:chOff x="288" y="0"/>
              <a:chExt cx="5098" cy="4316"/>
            </a:xfrm>
          </p:grpSpPr>
          <p:sp>
            <p:nvSpPr>
              <p:cNvPr id="16589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89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6590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16590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90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659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659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659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659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659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659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659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659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659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1047" name="Group 31"/>
            <p:cNvGrpSpPr>
              <a:grpSpLocks/>
            </p:cNvGrpSpPr>
            <p:nvPr/>
          </p:nvGrpSpPr>
          <p:grpSpPr bwMode="auto">
            <a:xfrm>
              <a:off x="1" y="392"/>
              <a:ext cx="5758" cy="1571"/>
              <a:chOff x="1" y="392"/>
              <a:chExt cx="5758" cy="1571"/>
            </a:xfrm>
          </p:grpSpPr>
          <p:sp>
            <p:nvSpPr>
              <p:cNvPr id="16592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16592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16592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16592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16592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16592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16592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16592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6592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p>
        </p:txBody>
      </p:sp>
      <p:sp>
        <p:nvSpPr>
          <p:cNvPr id="16592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16593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20C6E281-DD67-46BD-9CCB-090610914274}" type="slidenum">
              <a:rPr lang="en-US"/>
              <a:pPr>
                <a:defRPr/>
              </a:pPr>
              <a:t>‹#›</a:t>
            </a:fld>
            <a:endParaRPr lang="en-US"/>
          </a:p>
        </p:txBody>
      </p:sp>
      <p:sp>
        <p:nvSpPr>
          <p:cNvPr id="16593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726"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00B9E7"/>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1AFFFF"/>
        </a:buClr>
        <a:buSzPct val="9500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alphaModFix amt="9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alphaModFix amt="90000"/>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1"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hyperlink" Target="http://tinyurl.com/3v5zsuk"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343400"/>
            <a:ext cx="7681913" cy="1523495"/>
          </a:xfrm>
        </p:spPr>
        <p:txBody>
          <a:bodyPr/>
          <a:lstStyle/>
          <a:p>
            <a:r>
              <a:rPr lang="en-US" dirty="0" smtClean="0">
                <a:solidFill>
                  <a:schemeClr val="accent2">
                    <a:lumMod val="20000"/>
                    <a:lumOff val="80000"/>
                  </a:schemeClr>
                </a:solidFill>
              </a:rPr>
              <a:t>Comprehension </a:t>
            </a:r>
            <a:br>
              <a:rPr lang="en-US" dirty="0" smtClean="0">
                <a:solidFill>
                  <a:schemeClr val="accent2">
                    <a:lumMod val="20000"/>
                    <a:lumOff val="80000"/>
                  </a:schemeClr>
                </a:solidFill>
              </a:rPr>
            </a:br>
            <a:r>
              <a:rPr lang="en-US" dirty="0" smtClean="0">
                <a:solidFill>
                  <a:schemeClr val="accent2">
                    <a:lumMod val="20000"/>
                    <a:lumOff val="80000"/>
                  </a:schemeClr>
                </a:solidFill>
              </a:rPr>
              <a:t>of Informational Text</a:t>
            </a:r>
            <a:endParaRPr lang="en-US" dirty="0">
              <a:solidFill>
                <a:schemeClr val="accent2">
                  <a:lumMod val="20000"/>
                  <a:lumOff val="80000"/>
                </a:schemeClr>
              </a:solidFill>
            </a:endParaRPr>
          </a:p>
        </p:txBody>
      </p:sp>
      <p:sp>
        <p:nvSpPr>
          <p:cNvPr id="3" name="Subtitle 2"/>
          <p:cNvSpPr>
            <a:spLocks noGrp="1"/>
          </p:cNvSpPr>
          <p:nvPr>
            <p:ph type="subTitle" idx="1"/>
          </p:nvPr>
        </p:nvSpPr>
        <p:spPr>
          <a:xfrm>
            <a:off x="914401" y="3429000"/>
            <a:ext cx="2743200" cy="685800"/>
          </a:xfrm>
        </p:spPr>
        <p:txBody>
          <a:bodyPr>
            <a:normAutofit/>
          </a:bodyPr>
          <a:lstStyle/>
          <a:p>
            <a:r>
              <a:rPr lang="en-US" dirty="0" smtClean="0">
                <a:solidFill>
                  <a:srgbClr val="FFCC99"/>
                </a:solidFill>
                <a:effectLst>
                  <a:outerShdw blurRad="38100" dist="38100" dir="2700000" algn="tl">
                    <a:srgbClr val="000000">
                      <a:alpha val="43137"/>
                    </a:srgbClr>
                  </a:outerShdw>
                </a:effectLst>
              </a:rPr>
              <a:t>Chapter 9</a:t>
            </a:r>
            <a:endParaRPr lang="en-US" dirty="0">
              <a:solidFill>
                <a:srgbClr val="FFCC99"/>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
          <a:stretch/>
        </p:blipFill>
        <p:spPr bwMode="auto">
          <a:xfrm>
            <a:off x="4579645" y="685800"/>
            <a:ext cx="3645682" cy="3581400"/>
          </a:xfrm>
          <a:prstGeom prst="ellipse">
            <a:avLst/>
          </a:prstGeom>
          <a:noFill/>
          <a:ln w="19050">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230188"/>
            <a:ext cx="8382000" cy="1191095"/>
          </a:xfrm>
        </p:spPr>
        <p:txBody>
          <a:bodyPr/>
          <a:lstStyle/>
          <a:p>
            <a:pPr eaLnBrk="1" hangingPunct="1">
              <a:defRPr/>
            </a:pPr>
            <a:r>
              <a:rPr lang="en-US" dirty="0" smtClean="0"/>
              <a:t>Instructional Recommendations for English Learners and Expository Texts</a:t>
            </a:r>
          </a:p>
        </p:txBody>
      </p:sp>
      <p:sp>
        <p:nvSpPr>
          <p:cNvPr id="13315" name="Rectangle 3"/>
          <p:cNvSpPr>
            <a:spLocks noGrp="1" noChangeArrowheads="1"/>
          </p:cNvSpPr>
          <p:nvPr>
            <p:ph idx="1"/>
          </p:nvPr>
        </p:nvSpPr>
        <p:spPr>
          <a:xfrm>
            <a:off x="457200" y="1769998"/>
            <a:ext cx="7620000" cy="3716402"/>
          </a:xfrm>
        </p:spPr>
        <p:txBody>
          <a:bodyPr/>
          <a:lstStyle/>
          <a:p>
            <a:pPr eaLnBrk="1" hangingPunct="1">
              <a:buClr>
                <a:schemeClr val="accent6"/>
              </a:buClr>
              <a:defRPr/>
            </a:pPr>
            <a:r>
              <a:rPr lang="en-US" dirty="0" smtClean="0"/>
              <a:t>Help students understand vocabulary and technical terms</a:t>
            </a:r>
          </a:p>
          <a:p>
            <a:pPr eaLnBrk="1" hangingPunct="1">
              <a:buClr>
                <a:schemeClr val="accent6"/>
              </a:buClr>
              <a:defRPr/>
            </a:pPr>
            <a:r>
              <a:rPr lang="en-US" dirty="0" smtClean="0"/>
              <a:t>Give them time to ask questions and discuss materials</a:t>
            </a:r>
          </a:p>
          <a:p>
            <a:pPr eaLnBrk="1" hangingPunct="1">
              <a:buClr>
                <a:schemeClr val="accent6"/>
              </a:buClr>
              <a:defRPr/>
            </a:pPr>
            <a:r>
              <a:rPr lang="en-US" dirty="0" smtClean="0"/>
              <a:t>Use small group instruction</a:t>
            </a:r>
          </a:p>
          <a:p>
            <a:pPr eaLnBrk="1" hangingPunct="1">
              <a:buClr>
                <a:schemeClr val="accent6"/>
              </a:buClr>
              <a:defRPr/>
            </a:pPr>
            <a:r>
              <a:rPr lang="en-US" dirty="0" smtClean="0"/>
              <a:t>Base instruction on regular classroom topic, but choose easier books</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04800"/>
            <a:ext cx="8229600" cy="1191095"/>
          </a:xfrm>
        </p:spPr>
        <p:txBody>
          <a:bodyPr/>
          <a:lstStyle/>
          <a:p>
            <a:pPr eaLnBrk="1" hangingPunct="1">
              <a:defRPr/>
            </a:pPr>
            <a:r>
              <a:rPr lang="en-US" dirty="0" smtClean="0"/>
              <a:t>Selecting Informational Texts </a:t>
            </a:r>
            <a:br>
              <a:rPr lang="en-US" dirty="0" smtClean="0"/>
            </a:br>
            <a:r>
              <a:rPr lang="en-US" dirty="0" smtClean="0"/>
              <a:t>for English Learners</a:t>
            </a:r>
          </a:p>
        </p:txBody>
      </p:sp>
      <p:sp>
        <p:nvSpPr>
          <p:cNvPr id="14339" name="Rectangle 3"/>
          <p:cNvSpPr>
            <a:spLocks noGrp="1" noChangeArrowheads="1"/>
          </p:cNvSpPr>
          <p:nvPr>
            <p:ph idx="1"/>
          </p:nvPr>
        </p:nvSpPr>
        <p:spPr>
          <a:xfrm>
            <a:off x="609600" y="1828800"/>
            <a:ext cx="8305800" cy="4478149"/>
          </a:xfrm>
        </p:spPr>
        <p:txBody>
          <a:bodyPr/>
          <a:lstStyle/>
          <a:p>
            <a:pPr eaLnBrk="1" hangingPunct="1">
              <a:buClr>
                <a:schemeClr val="accent6"/>
              </a:buClr>
              <a:buFont typeface="Wingdings" pitchFamily="2" charset="2"/>
              <a:buNone/>
              <a:defRPr/>
            </a:pPr>
            <a:r>
              <a:rPr lang="en-US" dirty="0" smtClean="0"/>
              <a:t>Texts should:</a:t>
            </a:r>
          </a:p>
          <a:p>
            <a:pPr eaLnBrk="1" hangingPunct="1">
              <a:buClr>
                <a:schemeClr val="accent6"/>
              </a:buClr>
              <a:defRPr/>
            </a:pPr>
            <a:r>
              <a:rPr lang="en-US" sz="2800" dirty="0" smtClean="0"/>
              <a:t>Contain reference guides</a:t>
            </a:r>
          </a:p>
          <a:p>
            <a:pPr eaLnBrk="1" hangingPunct="1">
              <a:buClr>
                <a:schemeClr val="accent6"/>
              </a:buClr>
              <a:defRPr/>
            </a:pPr>
            <a:r>
              <a:rPr lang="en-US" sz="2800" dirty="0" smtClean="0"/>
              <a:t>Be well organized</a:t>
            </a:r>
          </a:p>
          <a:p>
            <a:pPr eaLnBrk="1" hangingPunct="1">
              <a:buClr>
                <a:schemeClr val="accent6"/>
              </a:buClr>
              <a:defRPr/>
            </a:pPr>
            <a:r>
              <a:rPr lang="en-US" sz="2800" dirty="0" smtClean="0"/>
              <a:t>Have charts, graphs, diagrams, photos, and other illustrations</a:t>
            </a:r>
          </a:p>
          <a:p>
            <a:pPr eaLnBrk="1" hangingPunct="1">
              <a:buClr>
                <a:schemeClr val="accent6"/>
              </a:buClr>
              <a:defRPr/>
            </a:pPr>
            <a:r>
              <a:rPr lang="en-US" sz="2800" dirty="0" smtClean="0"/>
              <a:t>Fit students’ background knowledge</a:t>
            </a:r>
          </a:p>
          <a:p>
            <a:pPr eaLnBrk="1" hangingPunct="1">
              <a:buClr>
                <a:schemeClr val="accent6"/>
              </a:buClr>
              <a:defRPr/>
            </a:pPr>
            <a:r>
              <a:rPr lang="en-US" sz="2800" dirty="0" smtClean="0"/>
              <a:t>Have plenty of white space on the page</a:t>
            </a:r>
          </a:p>
          <a:p>
            <a:pPr eaLnBrk="1" hangingPunct="1">
              <a:buClr>
                <a:schemeClr val="accent6"/>
              </a:buClr>
              <a:defRPr/>
            </a:pPr>
            <a:r>
              <a:rPr lang="en-US" sz="2800" dirty="0" smtClean="0"/>
              <a:t>Introduce new vocabulary in highlighted text (e.g., boldface)</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91095"/>
          </a:xfrm>
        </p:spPr>
        <p:txBody>
          <a:bodyPr/>
          <a:lstStyle/>
          <a:p>
            <a:r>
              <a:rPr lang="en-US" dirty="0" smtClean="0"/>
              <a:t>Critical Literacy and Informational Texts—Questions to Consider</a:t>
            </a:r>
            <a:endParaRPr lang="en-US" dirty="0"/>
          </a:p>
        </p:txBody>
      </p:sp>
      <p:sp>
        <p:nvSpPr>
          <p:cNvPr id="3" name="Content Placeholder 2"/>
          <p:cNvSpPr>
            <a:spLocks noGrp="1"/>
          </p:cNvSpPr>
          <p:nvPr>
            <p:ph idx="1"/>
          </p:nvPr>
        </p:nvSpPr>
        <p:spPr>
          <a:xfrm>
            <a:off x="609600" y="1564957"/>
            <a:ext cx="8153400" cy="4298613"/>
          </a:xfrm>
        </p:spPr>
        <p:txBody>
          <a:bodyPr/>
          <a:lstStyle/>
          <a:p>
            <a:r>
              <a:rPr lang="en-US" dirty="0" smtClean="0"/>
              <a:t>Does the author present the dominant or minority point of view?</a:t>
            </a:r>
          </a:p>
          <a:p>
            <a:r>
              <a:rPr lang="en-US" dirty="0" smtClean="0"/>
              <a:t>Is the language biased?  </a:t>
            </a:r>
          </a:p>
          <a:p>
            <a:r>
              <a:rPr lang="en-US" dirty="0" smtClean="0"/>
              <a:t>What assumptions are formed about different groups?  Are they unfair or harmful?</a:t>
            </a:r>
          </a:p>
          <a:p>
            <a:r>
              <a:rPr lang="en-US" dirty="0" smtClean="0"/>
              <a:t>Are there students in the class who represent a race that isn’t mentioned in the book?</a:t>
            </a:r>
          </a:p>
          <a:p>
            <a:r>
              <a:rPr lang="en-US" dirty="0" smtClean="0"/>
              <a:t>What can the class do as a call to action?</a:t>
            </a:r>
            <a:endParaRPr lang="en-US"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304800"/>
            <a:ext cx="8458200" cy="1191095"/>
          </a:xfrm>
        </p:spPr>
        <p:txBody>
          <a:bodyPr/>
          <a:lstStyle/>
          <a:p>
            <a:pPr eaLnBrk="1" hangingPunct="1">
              <a:defRPr/>
            </a:pPr>
            <a:r>
              <a:rPr lang="en-US" sz="4300" dirty="0" smtClean="0">
                <a:solidFill>
                  <a:srgbClr val="FFCC99"/>
                </a:solidFill>
              </a:rPr>
              <a:t>Assessment of Informational Texts: </a:t>
            </a:r>
            <a:br>
              <a:rPr lang="en-US" sz="4300" dirty="0" smtClean="0">
                <a:solidFill>
                  <a:srgbClr val="FFCC99"/>
                </a:solidFill>
              </a:rPr>
            </a:br>
            <a:r>
              <a:rPr lang="en-US" sz="4300" dirty="0" smtClean="0">
                <a:solidFill>
                  <a:srgbClr val="FFCC99"/>
                </a:solidFill>
              </a:rPr>
              <a:t>Informal</a:t>
            </a:r>
          </a:p>
        </p:txBody>
      </p:sp>
      <p:sp>
        <p:nvSpPr>
          <p:cNvPr id="58371" name="Rectangle 3"/>
          <p:cNvSpPr>
            <a:spLocks noGrp="1" noChangeArrowheads="1"/>
          </p:cNvSpPr>
          <p:nvPr>
            <p:ph sz="half" idx="1"/>
          </p:nvPr>
        </p:nvSpPr>
        <p:spPr>
          <a:xfrm>
            <a:off x="533400" y="1644987"/>
            <a:ext cx="4267200" cy="4298613"/>
          </a:xfrm>
        </p:spPr>
        <p:txBody>
          <a:bodyPr/>
          <a:lstStyle/>
          <a:p>
            <a:pPr eaLnBrk="1" hangingPunct="1">
              <a:buClr>
                <a:schemeClr val="accent6"/>
              </a:buClr>
              <a:defRPr/>
            </a:pPr>
            <a:r>
              <a:rPr lang="en-US" sz="3200" dirty="0" smtClean="0"/>
              <a:t>Informal reading inventories (IRIs)</a:t>
            </a:r>
          </a:p>
          <a:p>
            <a:pPr eaLnBrk="1" hangingPunct="1">
              <a:buClr>
                <a:schemeClr val="accent6"/>
              </a:buClr>
              <a:defRPr/>
            </a:pPr>
            <a:r>
              <a:rPr lang="en-US" sz="3200" dirty="0" smtClean="0"/>
              <a:t>Rubrics</a:t>
            </a:r>
          </a:p>
          <a:p>
            <a:pPr>
              <a:buClr>
                <a:schemeClr val="accent6"/>
              </a:buClr>
              <a:defRPr/>
            </a:pPr>
            <a:r>
              <a:rPr lang="en-US" sz="3200" dirty="0" smtClean="0"/>
              <a:t>Running records and miscue analysis</a:t>
            </a:r>
          </a:p>
          <a:p>
            <a:pPr>
              <a:buClr>
                <a:schemeClr val="accent6"/>
              </a:buClr>
              <a:defRPr/>
            </a:pPr>
            <a:r>
              <a:rPr lang="en-US" sz="3200" dirty="0" smtClean="0"/>
              <a:t>Cloze/maze procedures</a:t>
            </a:r>
          </a:p>
          <a:p>
            <a:pPr>
              <a:buClr>
                <a:schemeClr val="accent6"/>
              </a:buClr>
              <a:defRPr/>
            </a:pPr>
            <a:r>
              <a:rPr lang="en-US" sz="3200" dirty="0" smtClean="0"/>
              <a:t>Reading interest surveys</a:t>
            </a:r>
          </a:p>
        </p:txBody>
      </p:sp>
      <p:sp>
        <p:nvSpPr>
          <p:cNvPr id="58372" name="Rectangle 4"/>
          <p:cNvSpPr>
            <a:spLocks noGrp="1" noChangeArrowheads="1"/>
          </p:cNvSpPr>
          <p:nvPr>
            <p:ph sz="half" idx="2"/>
          </p:nvPr>
        </p:nvSpPr>
        <p:spPr>
          <a:xfrm>
            <a:off x="4954588" y="1707366"/>
            <a:ext cx="4037012" cy="3626634"/>
          </a:xfrm>
        </p:spPr>
        <p:txBody>
          <a:bodyPr/>
          <a:lstStyle/>
          <a:p>
            <a:pPr eaLnBrk="1" hangingPunct="1">
              <a:buClr>
                <a:schemeClr val="accent6"/>
              </a:buClr>
              <a:defRPr/>
            </a:pPr>
            <a:r>
              <a:rPr lang="en-US" sz="3200" dirty="0" smtClean="0"/>
              <a:t>Assessment of background knowledge</a:t>
            </a:r>
          </a:p>
          <a:p>
            <a:pPr eaLnBrk="1" hangingPunct="1">
              <a:buClr>
                <a:schemeClr val="accent6"/>
              </a:buClr>
              <a:defRPr/>
            </a:pPr>
            <a:r>
              <a:rPr lang="en-US" sz="3200" dirty="0" smtClean="0"/>
              <a:t>Vocabulary assessment</a:t>
            </a:r>
          </a:p>
          <a:p>
            <a:pPr eaLnBrk="1" hangingPunct="1">
              <a:buClr>
                <a:schemeClr val="accent6"/>
              </a:buClr>
              <a:defRPr/>
            </a:pPr>
            <a:r>
              <a:rPr lang="en-US" sz="3200" dirty="0" smtClean="0"/>
              <a:t>Assessing readers’ growth</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53654"/>
            <a:ext cx="8610600" cy="865546"/>
          </a:xfrm>
        </p:spPr>
        <p:txBody>
          <a:bodyPr/>
          <a:lstStyle/>
          <a:p>
            <a:r>
              <a:rPr lang="en-US" dirty="0" smtClean="0"/>
              <a:t>Rubric for Reading Comprehension </a:t>
            </a:r>
            <a:r>
              <a:rPr lang="en-US" sz="3600" dirty="0" smtClean="0"/>
              <a:t/>
            </a:r>
            <a:br>
              <a:rPr lang="en-US" sz="3600" dirty="0" smtClean="0"/>
            </a:br>
            <a:endParaRPr lang="en-US" sz="3600" dirty="0"/>
          </a:p>
        </p:txBody>
      </p:sp>
      <p:pic>
        <p:nvPicPr>
          <p:cNvPr id="7" name="Picture 6" descr="9.10.png"/>
          <p:cNvPicPr>
            <a:picLocks noChangeAspect="1"/>
          </p:cNvPicPr>
          <p:nvPr/>
        </p:nvPicPr>
        <p:blipFill>
          <a:blip r:embed="rId2" cstate="print"/>
          <a:stretch>
            <a:fillRect/>
          </a:stretch>
        </p:blipFill>
        <p:spPr>
          <a:xfrm>
            <a:off x="871245" y="1143000"/>
            <a:ext cx="7434555" cy="5485049"/>
          </a:xfrm>
          <a:prstGeom prst="rect">
            <a:avLst/>
          </a:prstGeom>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230188"/>
            <a:ext cx="8382000" cy="1191095"/>
          </a:xfrm>
        </p:spPr>
        <p:txBody>
          <a:bodyPr/>
          <a:lstStyle/>
          <a:p>
            <a:pPr eaLnBrk="1" hangingPunct="1">
              <a:defRPr/>
            </a:pPr>
            <a:r>
              <a:rPr lang="en-US" sz="4300" dirty="0" smtClean="0">
                <a:solidFill>
                  <a:srgbClr val="FFCC99"/>
                </a:solidFill>
              </a:rPr>
              <a:t>Assessment of Informational Texts:</a:t>
            </a:r>
            <a:br>
              <a:rPr lang="en-US" sz="4300" dirty="0" smtClean="0">
                <a:solidFill>
                  <a:srgbClr val="FFCC99"/>
                </a:solidFill>
              </a:rPr>
            </a:br>
            <a:r>
              <a:rPr lang="en-US" sz="4300" dirty="0" smtClean="0">
                <a:solidFill>
                  <a:srgbClr val="FFCC99"/>
                </a:solidFill>
              </a:rPr>
              <a:t>Formal and Critical Literacy</a:t>
            </a:r>
          </a:p>
        </p:txBody>
      </p:sp>
      <p:sp>
        <p:nvSpPr>
          <p:cNvPr id="58371" name="Rectangle 3"/>
          <p:cNvSpPr>
            <a:spLocks noGrp="1" noChangeArrowheads="1"/>
          </p:cNvSpPr>
          <p:nvPr>
            <p:ph sz="half" idx="1"/>
          </p:nvPr>
        </p:nvSpPr>
        <p:spPr>
          <a:xfrm>
            <a:off x="381000" y="1627604"/>
            <a:ext cx="4114800" cy="3559949"/>
          </a:xfrm>
        </p:spPr>
        <p:txBody>
          <a:bodyPr/>
          <a:lstStyle/>
          <a:p>
            <a:pPr>
              <a:buClr>
                <a:schemeClr val="accent6"/>
              </a:buClr>
              <a:defRPr/>
            </a:pPr>
            <a:r>
              <a:rPr lang="en-US" sz="3200" dirty="0" smtClean="0"/>
              <a:t>Formal:</a:t>
            </a:r>
          </a:p>
          <a:p>
            <a:pPr lvl="1">
              <a:buClr>
                <a:schemeClr val="accent6"/>
              </a:buClr>
              <a:defRPr/>
            </a:pPr>
            <a:r>
              <a:rPr lang="en-US" sz="2800" dirty="0" smtClean="0"/>
              <a:t>Norm-referenced achievement tests</a:t>
            </a:r>
          </a:p>
          <a:p>
            <a:pPr lvl="1">
              <a:buClr>
                <a:schemeClr val="accent6"/>
              </a:buClr>
              <a:defRPr/>
            </a:pPr>
            <a:r>
              <a:rPr lang="en-US" sz="2800" dirty="0" smtClean="0"/>
              <a:t>Criterion-referenced tests</a:t>
            </a:r>
          </a:p>
          <a:p>
            <a:pPr>
              <a:buClr>
                <a:schemeClr val="accent6"/>
              </a:buClr>
              <a:defRPr/>
            </a:pPr>
            <a:endParaRPr lang="en-US" sz="3200" dirty="0" smtClean="0"/>
          </a:p>
          <a:p>
            <a:pPr eaLnBrk="1" hangingPunct="1">
              <a:buClr>
                <a:schemeClr val="accent6"/>
              </a:buClr>
              <a:defRPr/>
            </a:pPr>
            <a:endParaRPr lang="en-US" sz="3200" dirty="0" smtClean="0"/>
          </a:p>
        </p:txBody>
      </p:sp>
      <p:sp>
        <p:nvSpPr>
          <p:cNvPr id="5" name="Content Placeholder 4"/>
          <p:cNvSpPr>
            <a:spLocks noGrp="1"/>
          </p:cNvSpPr>
          <p:nvPr>
            <p:ph sz="half" idx="2"/>
          </p:nvPr>
        </p:nvSpPr>
        <p:spPr>
          <a:xfrm>
            <a:off x="4495800" y="1639525"/>
            <a:ext cx="4114800" cy="4567917"/>
          </a:xfrm>
        </p:spPr>
        <p:txBody>
          <a:bodyPr/>
          <a:lstStyle/>
          <a:p>
            <a:r>
              <a:rPr lang="en-US" sz="3200" dirty="0" smtClean="0"/>
              <a:t>Critical  thinking skills:</a:t>
            </a:r>
          </a:p>
          <a:p>
            <a:pPr lvl="1"/>
            <a:r>
              <a:rPr lang="en-US" sz="2800" dirty="0" smtClean="0"/>
              <a:t>Interpretation</a:t>
            </a:r>
          </a:p>
          <a:p>
            <a:pPr lvl="1"/>
            <a:r>
              <a:rPr lang="en-US" sz="2800" dirty="0" smtClean="0"/>
              <a:t>Inference</a:t>
            </a:r>
          </a:p>
          <a:p>
            <a:pPr lvl="1"/>
            <a:r>
              <a:rPr lang="en-US" sz="2800" dirty="0" smtClean="0"/>
              <a:t>Evaluation</a:t>
            </a:r>
          </a:p>
          <a:p>
            <a:pPr lvl="1"/>
            <a:r>
              <a:rPr lang="en-US" sz="2800" dirty="0" smtClean="0"/>
              <a:t>Analysis</a:t>
            </a:r>
          </a:p>
          <a:p>
            <a:pPr lvl="1"/>
            <a:r>
              <a:rPr lang="en-US" sz="2800" dirty="0" smtClean="0"/>
              <a:t>Self-regulation</a:t>
            </a:r>
          </a:p>
          <a:p>
            <a:pPr lvl="1"/>
            <a:r>
              <a:rPr lang="en-US" sz="2800" dirty="0" smtClean="0"/>
              <a:t>Deductive and inductive reasoning</a:t>
            </a:r>
          </a:p>
          <a:p>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274638"/>
            <a:ext cx="8534400" cy="1052596"/>
          </a:xfrm>
        </p:spPr>
        <p:txBody>
          <a:bodyPr/>
          <a:lstStyle/>
          <a:p>
            <a:pPr eaLnBrk="1" hangingPunct="1">
              <a:defRPr/>
            </a:pPr>
            <a:r>
              <a:rPr lang="en-US" sz="4000" dirty="0" smtClean="0"/>
              <a:t>Intervention Strategies</a:t>
            </a:r>
            <a:r>
              <a:rPr lang="en-US" sz="3600" dirty="0" smtClean="0"/>
              <a:t/>
            </a:r>
            <a:br>
              <a:rPr lang="en-US" sz="3600" dirty="0" smtClean="0"/>
            </a:br>
            <a:r>
              <a:rPr lang="en-US" sz="3600" dirty="0" smtClean="0"/>
              <a:t>Focusing on Expository Comprehension</a:t>
            </a:r>
          </a:p>
        </p:txBody>
      </p:sp>
      <p:sp>
        <p:nvSpPr>
          <p:cNvPr id="75779" name="Rectangle 3"/>
          <p:cNvSpPr>
            <a:spLocks noGrp="1" noChangeArrowheads="1"/>
          </p:cNvSpPr>
          <p:nvPr>
            <p:ph idx="1"/>
          </p:nvPr>
        </p:nvSpPr>
        <p:spPr>
          <a:xfrm>
            <a:off x="533400" y="1828800"/>
            <a:ext cx="8229600" cy="4522264"/>
          </a:xfrm>
        </p:spPr>
        <p:txBody>
          <a:bodyPr/>
          <a:lstStyle/>
          <a:p>
            <a:pPr eaLnBrk="1" hangingPunct="1">
              <a:lnSpc>
                <a:spcPct val="85000"/>
              </a:lnSpc>
              <a:buClr>
                <a:schemeClr val="accent6"/>
              </a:buClr>
              <a:defRPr/>
            </a:pPr>
            <a:r>
              <a:rPr lang="en-US" dirty="0" smtClean="0"/>
              <a:t>To use before, during, and after reading:</a:t>
            </a:r>
          </a:p>
          <a:p>
            <a:pPr lvl="1" eaLnBrk="1" hangingPunct="1">
              <a:buClr>
                <a:schemeClr val="bg1">
                  <a:lumMod val="60000"/>
                  <a:lumOff val="40000"/>
                </a:schemeClr>
              </a:buClr>
              <a:defRPr/>
            </a:pPr>
            <a:r>
              <a:rPr lang="en-US" dirty="0" err="1" smtClean="0"/>
              <a:t>Textmasters</a:t>
            </a:r>
            <a:endParaRPr lang="en-US" dirty="0" smtClean="0"/>
          </a:p>
          <a:p>
            <a:pPr lvl="1" eaLnBrk="1" hangingPunct="1">
              <a:buClr>
                <a:schemeClr val="bg1">
                  <a:lumMod val="60000"/>
                  <a:lumOff val="40000"/>
                </a:schemeClr>
              </a:buClr>
              <a:defRPr/>
            </a:pPr>
            <a:r>
              <a:rPr lang="en-US" dirty="0" smtClean="0"/>
              <a:t>Science experiments, crafts, and math games</a:t>
            </a:r>
          </a:p>
          <a:p>
            <a:pPr lvl="1" eaLnBrk="1" hangingPunct="1">
              <a:buClr>
                <a:schemeClr val="bg1">
                  <a:lumMod val="60000"/>
                  <a:lumOff val="40000"/>
                </a:schemeClr>
              </a:buClr>
              <a:defRPr/>
            </a:pPr>
            <a:r>
              <a:rPr lang="en-US" dirty="0" smtClean="0"/>
              <a:t>Read-</a:t>
            </a:r>
            <a:r>
              <a:rPr lang="en-US" dirty="0" err="1" smtClean="0"/>
              <a:t>alouds</a:t>
            </a:r>
            <a:endParaRPr lang="en-US" dirty="0" smtClean="0"/>
          </a:p>
          <a:p>
            <a:pPr lvl="1" eaLnBrk="1" hangingPunct="1">
              <a:buClr>
                <a:schemeClr val="bg1">
                  <a:lumMod val="60000"/>
                  <a:lumOff val="40000"/>
                </a:schemeClr>
              </a:buClr>
              <a:defRPr/>
            </a:pPr>
            <a:r>
              <a:rPr lang="en-US" dirty="0" smtClean="0"/>
              <a:t>Partner Reading and Content Too (PRC2)</a:t>
            </a:r>
          </a:p>
          <a:p>
            <a:pPr lvl="1" eaLnBrk="1" hangingPunct="1">
              <a:buClr>
                <a:schemeClr val="bg1">
                  <a:lumMod val="60000"/>
                  <a:lumOff val="40000"/>
                </a:schemeClr>
              </a:buClr>
              <a:defRPr/>
            </a:pPr>
            <a:r>
              <a:rPr lang="en-US" dirty="0" smtClean="0"/>
              <a:t>Graphic organizers</a:t>
            </a:r>
          </a:p>
          <a:p>
            <a:pPr lvl="1" eaLnBrk="1" hangingPunct="1">
              <a:buClr>
                <a:schemeClr val="bg1">
                  <a:lumMod val="60000"/>
                  <a:lumOff val="40000"/>
                </a:schemeClr>
              </a:buClr>
              <a:defRPr/>
            </a:pPr>
            <a:r>
              <a:rPr lang="en-US" dirty="0" smtClean="0"/>
              <a:t>Lesson cycle</a:t>
            </a:r>
          </a:p>
          <a:p>
            <a:pPr lvl="1" algn="r" eaLnBrk="1" hangingPunct="1">
              <a:buClr>
                <a:schemeClr val="bg1">
                  <a:lumMod val="60000"/>
                  <a:lumOff val="40000"/>
                </a:schemeClr>
              </a:buClr>
              <a:buFontTx/>
              <a:buNone/>
              <a:defRPr/>
            </a:pPr>
            <a:r>
              <a:rPr lang="en-US" sz="2400" i="1" dirty="0" smtClean="0"/>
              <a:t>(continued)</a:t>
            </a:r>
          </a:p>
          <a:p>
            <a:pPr lvl="1" eaLnBrk="1" hangingPunct="1">
              <a:buClr>
                <a:schemeClr val="bg1">
                  <a:lumMod val="60000"/>
                  <a:lumOff val="40000"/>
                </a:schemeClr>
              </a:buClr>
              <a:buFontTx/>
              <a:buNone/>
              <a:defRPr/>
            </a:pPr>
            <a:endParaRPr lang="en-US" i="1"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Intervention Strategies</a:t>
            </a:r>
            <a:br>
              <a:rPr lang="en-US" dirty="0" smtClean="0"/>
            </a:br>
            <a:r>
              <a:rPr lang="en-US" sz="3600" dirty="0" smtClean="0"/>
              <a:t>Before, During, and After Reading</a:t>
            </a:r>
            <a:endParaRPr lang="en-US" dirty="0"/>
          </a:p>
        </p:txBody>
      </p:sp>
      <p:sp>
        <p:nvSpPr>
          <p:cNvPr id="3" name="Content Placeholder 2"/>
          <p:cNvSpPr>
            <a:spLocks noGrp="1"/>
          </p:cNvSpPr>
          <p:nvPr>
            <p:ph sz="half" idx="1"/>
          </p:nvPr>
        </p:nvSpPr>
        <p:spPr>
          <a:xfrm>
            <a:off x="381000" y="2514600"/>
            <a:ext cx="4114800" cy="2451953"/>
          </a:xfrm>
        </p:spPr>
        <p:txBody>
          <a:bodyPr/>
          <a:lstStyle/>
          <a:p>
            <a:r>
              <a:rPr lang="en-US" dirty="0" smtClean="0"/>
              <a:t>K-W-L charts</a:t>
            </a:r>
          </a:p>
          <a:p>
            <a:r>
              <a:rPr lang="en-US" dirty="0" smtClean="0"/>
              <a:t>Guided reading strategy</a:t>
            </a:r>
          </a:p>
          <a:p>
            <a:r>
              <a:rPr lang="en-US" dirty="0" smtClean="0"/>
              <a:t>Inference training</a:t>
            </a:r>
          </a:p>
          <a:p>
            <a:r>
              <a:rPr lang="en-US" dirty="0" smtClean="0"/>
              <a:t>Question-answer relationships (QAR)</a:t>
            </a:r>
            <a:endParaRPr lang="en-US" dirty="0"/>
          </a:p>
        </p:txBody>
      </p:sp>
      <p:pic>
        <p:nvPicPr>
          <p:cNvPr id="3077" name="Picture 5" descr="C:\Users\mkt1\AppData\Local\Microsoft\Windows\Temporary Internet Files\Content.IE5\4Z14PSCS\MP900439484[1].jpg"/>
          <p:cNvPicPr>
            <a:picLocks noChangeAspect="1" noChangeArrowheads="1"/>
          </p:cNvPicPr>
          <p:nvPr/>
        </p:nvPicPr>
        <p:blipFill>
          <a:blip r:embed="rId2" cstate="print"/>
          <a:srcRect/>
          <a:stretch>
            <a:fillRect/>
          </a:stretch>
        </p:blipFill>
        <p:spPr bwMode="auto">
          <a:xfrm>
            <a:off x="4495800" y="2286001"/>
            <a:ext cx="4267200" cy="2856992"/>
          </a:xfrm>
          <a:prstGeom prst="rect">
            <a:avLst/>
          </a:prstGeom>
          <a:noFill/>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81000" y="230188"/>
            <a:ext cx="8382000" cy="1094146"/>
          </a:xfrm>
        </p:spPr>
        <p:txBody>
          <a:bodyPr/>
          <a:lstStyle/>
          <a:p>
            <a:pPr eaLnBrk="1" hangingPunct="1">
              <a:defRPr/>
            </a:pPr>
            <a:r>
              <a:rPr lang="en-US" dirty="0" smtClean="0"/>
              <a:t>Sample Graphic Organizer</a:t>
            </a:r>
            <a:r>
              <a:rPr lang="en-US" dirty="0" smtClean="0">
                <a:cs typeface="Arial" charset="0"/>
              </a:rPr>
              <a:t>—Description</a:t>
            </a:r>
            <a:r>
              <a:rPr lang="en-US" sz="3600" dirty="0" smtClean="0"/>
              <a:t/>
            </a:r>
            <a:br>
              <a:rPr lang="en-US" sz="3600" dirty="0" smtClean="0"/>
            </a:br>
            <a:r>
              <a:rPr lang="en-US" sz="3600" dirty="0" smtClean="0"/>
              <a:t>Based on </a:t>
            </a:r>
            <a:r>
              <a:rPr lang="en-US" sz="3600" i="1" dirty="0" smtClean="0"/>
              <a:t>Box Turtle at Long Pond</a:t>
            </a:r>
          </a:p>
        </p:txBody>
      </p:sp>
      <p:pic>
        <p:nvPicPr>
          <p:cNvPr id="6" name="Picture 5" descr="9.15.png"/>
          <p:cNvPicPr>
            <a:picLocks noChangeAspect="1"/>
          </p:cNvPicPr>
          <p:nvPr/>
        </p:nvPicPr>
        <p:blipFill>
          <a:blip r:embed="rId2" cstate="print"/>
          <a:stretch>
            <a:fillRect/>
          </a:stretch>
        </p:blipFill>
        <p:spPr>
          <a:xfrm>
            <a:off x="304800" y="2438400"/>
            <a:ext cx="8566869" cy="2388110"/>
          </a:xfrm>
          <a:prstGeom prst="rect">
            <a:avLst/>
          </a:prstGeom>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30188"/>
            <a:ext cx="8839200" cy="1689693"/>
          </a:xfrm>
        </p:spPr>
        <p:txBody>
          <a:bodyPr/>
          <a:lstStyle/>
          <a:p>
            <a:r>
              <a:rPr lang="en-US" dirty="0" smtClean="0"/>
              <a:t>Sample Graphic Organizer—Cause &amp; Effect</a:t>
            </a:r>
            <a:r>
              <a:rPr lang="en-US" sz="3600" dirty="0" smtClean="0"/>
              <a:t/>
            </a:r>
            <a:br>
              <a:rPr lang="en-US" sz="3600" dirty="0" smtClean="0"/>
            </a:br>
            <a:r>
              <a:rPr lang="en-US" sz="3600" dirty="0" smtClean="0"/>
              <a:t>Based on </a:t>
            </a:r>
            <a:r>
              <a:rPr lang="en-US" sz="3600" i="1" dirty="0" smtClean="0"/>
              <a:t>Earthquakes and Volcanoes</a:t>
            </a:r>
            <a:endParaRPr lang="en-US" dirty="0"/>
          </a:p>
        </p:txBody>
      </p:sp>
      <p:pic>
        <p:nvPicPr>
          <p:cNvPr id="6" name="Picture 5" descr="9.19.png"/>
          <p:cNvPicPr>
            <a:picLocks noChangeAspect="1"/>
          </p:cNvPicPr>
          <p:nvPr/>
        </p:nvPicPr>
        <p:blipFill>
          <a:blip r:embed="rId2" cstate="print"/>
          <a:stretch>
            <a:fillRect/>
          </a:stretch>
        </p:blipFill>
        <p:spPr>
          <a:xfrm>
            <a:off x="457200" y="2057400"/>
            <a:ext cx="8298838" cy="3215645"/>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318852"/>
            <a:ext cx="8382000" cy="595548"/>
          </a:xfrm>
        </p:spPr>
        <p:txBody>
          <a:bodyPr/>
          <a:lstStyle/>
          <a:p>
            <a:pPr eaLnBrk="1" hangingPunct="1">
              <a:defRPr/>
            </a:pPr>
            <a:r>
              <a:rPr lang="en-US" dirty="0" smtClean="0"/>
              <a:t>Reflections on Informational Text</a:t>
            </a:r>
          </a:p>
        </p:txBody>
      </p:sp>
      <p:sp>
        <p:nvSpPr>
          <p:cNvPr id="3075" name="Rectangle 3"/>
          <p:cNvSpPr>
            <a:spLocks noGrp="1" noChangeArrowheads="1"/>
          </p:cNvSpPr>
          <p:nvPr>
            <p:ph idx="1"/>
          </p:nvPr>
        </p:nvSpPr>
        <p:spPr>
          <a:xfrm>
            <a:off x="533400" y="1182246"/>
            <a:ext cx="8305800" cy="4608954"/>
          </a:xfrm>
        </p:spPr>
        <p:txBody>
          <a:bodyPr/>
          <a:lstStyle/>
          <a:p>
            <a:pPr eaLnBrk="1" hangingPunct="1">
              <a:buClr>
                <a:schemeClr val="accent6"/>
              </a:buClr>
              <a:defRPr/>
            </a:pPr>
            <a:r>
              <a:rPr lang="en-US" dirty="0" smtClean="0"/>
              <a:t>Do you recall going through a slump in your reading development, when you lacked the motivation and skills to read a textbook?</a:t>
            </a:r>
            <a:endParaRPr lang="en-US" dirty="0" smtClean="0">
              <a:solidFill>
                <a:srgbClr val="FF0000"/>
              </a:solidFill>
            </a:endParaRPr>
          </a:p>
          <a:p>
            <a:pPr lvl="1">
              <a:buClr>
                <a:schemeClr val="accent6"/>
              </a:buClr>
              <a:defRPr/>
            </a:pPr>
            <a:r>
              <a:rPr lang="en-US" dirty="0" smtClean="0"/>
              <a:t>If so, how did you get over that slump?</a:t>
            </a:r>
          </a:p>
          <a:p>
            <a:pPr>
              <a:spcBef>
                <a:spcPts val="1200"/>
              </a:spcBef>
              <a:buClr>
                <a:schemeClr val="accent6"/>
              </a:buClr>
              <a:defRPr/>
            </a:pPr>
            <a:r>
              <a:rPr lang="en-US" dirty="0" smtClean="0"/>
              <a:t>How will you motivate your students to read informational text, especially if:</a:t>
            </a:r>
          </a:p>
          <a:p>
            <a:pPr lvl="1">
              <a:buClr>
                <a:schemeClr val="accent6"/>
              </a:buClr>
              <a:defRPr/>
            </a:pPr>
            <a:r>
              <a:rPr lang="en-US" dirty="0" smtClean="0"/>
              <a:t>They lack necessary skills.</a:t>
            </a:r>
          </a:p>
          <a:p>
            <a:pPr lvl="1">
              <a:buClr>
                <a:schemeClr val="accent6"/>
              </a:buClr>
              <a:defRPr/>
            </a:pPr>
            <a:r>
              <a:rPr lang="en-US" dirty="0" smtClean="0"/>
              <a:t>They say they want to read only stories/narrative text, not nonfiction.</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305002"/>
            <a:ext cx="8382000" cy="609398"/>
          </a:xfrm>
        </p:spPr>
        <p:txBody>
          <a:bodyPr/>
          <a:lstStyle/>
          <a:p>
            <a:pPr eaLnBrk="1" hangingPunct="1">
              <a:defRPr/>
            </a:pPr>
            <a:r>
              <a:rPr lang="en-US" dirty="0" smtClean="0"/>
              <a:t>More Intervention Strategies</a:t>
            </a:r>
          </a:p>
        </p:txBody>
      </p:sp>
      <p:sp>
        <p:nvSpPr>
          <p:cNvPr id="20483" name="Rectangle 3"/>
          <p:cNvSpPr>
            <a:spLocks noGrp="1" noChangeArrowheads="1"/>
          </p:cNvSpPr>
          <p:nvPr>
            <p:ph sz="half" idx="1"/>
          </p:nvPr>
        </p:nvSpPr>
        <p:spPr/>
        <p:txBody>
          <a:bodyPr/>
          <a:lstStyle/>
          <a:p>
            <a:pPr eaLnBrk="1" hangingPunct="1">
              <a:buClr>
                <a:schemeClr val="accent6"/>
              </a:buClr>
              <a:defRPr/>
            </a:pPr>
            <a:r>
              <a:rPr lang="en-US" dirty="0" smtClean="0"/>
              <a:t>To use before reading:</a:t>
            </a:r>
          </a:p>
          <a:p>
            <a:pPr lvl="1" eaLnBrk="1" hangingPunct="1">
              <a:buClr>
                <a:schemeClr val="bg1">
                  <a:lumMod val="60000"/>
                  <a:lumOff val="40000"/>
                </a:schemeClr>
              </a:buClr>
              <a:defRPr/>
            </a:pPr>
            <a:r>
              <a:rPr lang="en-US" dirty="0" smtClean="0"/>
              <a:t>Survey of text features</a:t>
            </a:r>
          </a:p>
          <a:p>
            <a:pPr lvl="1">
              <a:buClr>
                <a:schemeClr val="bg1">
                  <a:lumMod val="60000"/>
                  <a:lumOff val="40000"/>
                </a:schemeClr>
              </a:buClr>
              <a:defRPr/>
            </a:pPr>
            <a:r>
              <a:rPr lang="en-US" dirty="0" smtClean="0"/>
              <a:t>Pre-reading plan (</a:t>
            </a:r>
            <a:r>
              <a:rPr lang="en-US" dirty="0" err="1" smtClean="0"/>
              <a:t>PreP</a:t>
            </a:r>
            <a:r>
              <a:rPr lang="en-US" dirty="0" smtClean="0"/>
              <a:t>)</a:t>
            </a:r>
          </a:p>
          <a:p>
            <a:pPr>
              <a:spcBef>
                <a:spcPts val="1200"/>
              </a:spcBef>
              <a:buClr>
                <a:schemeClr val="accent6"/>
              </a:buClr>
              <a:defRPr/>
            </a:pPr>
            <a:r>
              <a:rPr lang="en-US" dirty="0" smtClean="0"/>
              <a:t>To use during reading:</a:t>
            </a:r>
          </a:p>
          <a:p>
            <a:pPr lvl="1">
              <a:buClr>
                <a:schemeClr val="bg1">
                  <a:lumMod val="60000"/>
                  <a:lumOff val="40000"/>
                </a:schemeClr>
              </a:buClr>
              <a:defRPr/>
            </a:pPr>
            <a:r>
              <a:rPr lang="en-US" dirty="0" smtClean="0"/>
              <a:t>Think-</a:t>
            </a:r>
            <a:r>
              <a:rPr lang="en-US" dirty="0" err="1" smtClean="0"/>
              <a:t>alouds</a:t>
            </a:r>
            <a:endParaRPr lang="en-US" dirty="0" smtClean="0"/>
          </a:p>
          <a:p>
            <a:pPr lvl="1">
              <a:buClr>
                <a:schemeClr val="bg1">
                  <a:lumMod val="60000"/>
                  <a:lumOff val="40000"/>
                </a:schemeClr>
              </a:buClr>
              <a:defRPr/>
            </a:pPr>
            <a:r>
              <a:rPr lang="en-US" dirty="0" smtClean="0"/>
              <a:t>Checklists</a:t>
            </a:r>
          </a:p>
          <a:p>
            <a:pPr lvl="1">
              <a:buClr>
                <a:schemeClr val="bg1">
                  <a:lumMod val="60000"/>
                  <a:lumOff val="40000"/>
                </a:schemeClr>
              </a:buClr>
              <a:defRPr/>
            </a:pPr>
            <a:r>
              <a:rPr lang="en-US" dirty="0" err="1" smtClean="0"/>
              <a:t>ReQuest</a:t>
            </a:r>
            <a:endParaRPr lang="en-US" dirty="0" smtClean="0"/>
          </a:p>
        </p:txBody>
      </p:sp>
      <p:sp>
        <p:nvSpPr>
          <p:cNvPr id="4" name="Content Placeholder 3"/>
          <p:cNvSpPr>
            <a:spLocks noGrp="1"/>
          </p:cNvSpPr>
          <p:nvPr>
            <p:ph sz="half" idx="2"/>
          </p:nvPr>
        </p:nvSpPr>
        <p:spPr/>
        <p:txBody>
          <a:bodyPr/>
          <a:lstStyle/>
          <a:p>
            <a:pPr>
              <a:buClr>
                <a:schemeClr val="accent6"/>
              </a:buClr>
              <a:defRPr/>
            </a:pPr>
            <a:r>
              <a:rPr lang="en-US" dirty="0" smtClean="0"/>
              <a:t>To use after reading:</a:t>
            </a:r>
          </a:p>
          <a:p>
            <a:pPr lvl="1">
              <a:buClr>
                <a:schemeClr val="bg1">
                  <a:lumMod val="60000"/>
                  <a:lumOff val="40000"/>
                </a:schemeClr>
              </a:buClr>
              <a:defRPr/>
            </a:pPr>
            <a:r>
              <a:rPr lang="en-US" dirty="0" smtClean="0"/>
              <a:t>Scanning</a:t>
            </a:r>
          </a:p>
          <a:p>
            <a:pPr lvl="1">
              <a:buClr>
                <a:schemeClr val="bg1">
                  <a:lumMod val="60000"/>
                  <a:lumOff val="40000"/>
                </a:schemeClr>
              </a:buClr>
              <a:defRPr/>
            </a:pPr>
            <a:r>
              <a:rPr lang="en-US" dirty="0" smtClean="0"/>
              <a:t>Learning logs</a:t>
            </a:r>
          </a:p>
          <a:p>
            <a:pPr lvl="1">
              <a:buClr>
                <a:schemeClr val="bg1">
                  <a:lumMod val="60000"/>
                  <a:lumOff val="40000"/>
                </a:schemeClr>
              </a:buClr>
              <a:defRPr/>
            </a:pPr>
            <a:r>
              <a:rPr lang="en-US" dirty="0" smtClean="0"/>
              <a:t>Collaborative approach</a:t>
            </a:r>
          </a:p>
          <a:p>
            <a:pPr lvl="1">
              <a:buClr>
                <a:schemeClr val="bg1">
                  <a:lumMod val="60000"/>
                  <a:lumOff val="40000"/>
                </a:schemeClr>
              </a:buClr>
              <a:defRPr/>
            </a:pPr>
            <a:r>
              <a:rPr lang="en-US" dirty="0" smtClean="0"/>
              <a:t>Question Connect Transform (QCT) for expository text</a:t>
            </a:r>
          </a:p>
          <a:p>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Log Entry and Analysis</a:t>
            </a:r>
            <a:endParaRPr lang="en-US" dirty="0"/>
          </a:p>
        </p:txBody>
      </p:sp>
      <p:pic>
        <p:nvPicPr>
          <p:cNvPr id="5" name="Picture 4" descr="9.25.png"/>
          <p:cNvPicPr>
            <a:picLocks noChangeAspect="1"/>
          </p:cNvPicPr>
          <p:nvPr/>
        </p:nvPicPr>
        <p:blipFill>
          <a:blip r:embed="rId2" cstate="print"/>
          <a:stretch>
            <a:fillRect/>
          </a:stretch>
        </p:blipFill>
        <p:spPr>
          <a:xfrm>
            <a:off x="1371600" y="1219200"/>
            <a:ext cx="6405517" cy="5335882"/>
          </a:xfrm>
          <a:prstGeom prst="rect">
            <a:avLst/>
          </a:prstGeom>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230188"/>
            <a:ext cx="8382000" cy="1191095"/>
          </a:xfrm>
        </p:spPr>
        <p:txBody>
          <a:bodyPr/>
          <a:lstStyle/>
          <a:p>
            <a:pPr eaLnBrk="1" hangingPunct="1">
              <a:defRPr/>
            </a:pPr>
            <a:r>
              <a:rPr lang="en-US" sz="4300" dirty="0" smtClean="0">
                <a:solidFill>
                  <a:srgbClr val="FFCC99"/>
                </a:solidFill>
              </a:rPr>
              <a:t>Basic Skills Needed When </a:t>
            </a:r>
            <a:br>
              <a:rPr lang="en-US" sz="4300" dirty="0" smtClean="0">
                <a:solidFill>
                  <a:srgbClr val="FFCC99"/>
                </a:solidFill>
              </a:rPr>
            </a:br>
            <a:r>
              <a:rPr lang="en-US" sz="4300" dirty="0" smtClean="0">
                <a:solidFill>
                  <a:srgbClr val="FFCC99"/>
                </a:solidFill>
              </a:rPr>
              <a:t>Using the Internet</a:t>
            </a:r>
          </a:p>
        </p:txBody>
      </p:sp>
      <p:sp>
        <p:nvSpPr>
          <p:cNvPr id="25603" name="Rectangle 4"/>
          <p:cNvSpPr>
            <a:spLocks noGrp="1" noChangeArrowheads="1"/>
          </p:cNvSpPr>
          <p:nvPr>
            <p:ph sz="half" idx="1"/>
          </p:nvPr>
        </p:nvSpPr>
        <p:spPr>
          <a:xfrm>
            <a:off x="304800" y="1676400"/>
            <a:ext cx="4191000" cy="4237057"/>
          </a:xfrm>
        </p:spPr>
        <p:txBody>
          <a:bodyPr/>
          <a:lstStyle/>
          <a:p>
            <a:pPr eaLnBrk="1" hangingPunct="1">
              <a:buClr>
                <a:schemeClr val="accent6"/>
              </a:buClr>
              <a:defRPr/>
            </a:pPr>
            <a:r>
              <a:rPr lang="en-US" dirty="0" smtClean="0"/>
              <a:t>Locate materials</a:t>
            </a:r>
          </a:p>
          <a:p>
            <a:pPr eaLnBrk="1" hangingPunct="1">
              <a:buClr>
                <a:schemeClr val="accent6"/>
              </a:buClr>
              <a:defRPr/>
            </a:pPr>
            <a:r>
              <a:rPr lang="en-US" dirty="0" smtClean="0"/>
              <a:t>Identify important questions</a:t>
            </a:r>
          </a:p>
          <a:p>
            <a:pPr eaLnBrk="1" hangingPunct="1">
              <a:buClr>
                <a:schemeClr val="accent6"/>
              </a:buClr>
              <a:defRPr/>
            </a:pPr>
            <a:r>
              <a:rPr lang="en-US" dirty="0" smtClean="0"/>
              <a:t>Use search engines</a:t>
            </a:r>
          </a:p>
          <a:p>
            <a:pPr eaLnBrk="1" hangingPunct="1">
              <a:buClr>
                <a:schemeClr val="accent6"/>
              </a:buClr>
              <a:defRPr/>
            </a:pPr>
            <a:r>
              <a:rPr lang="en-US" dirty="0" smtClean="0"/>
              <a:t>Refine search words</a:t>
            </a:r>
          </a:p>
          <a:p>
            <a:pPr eaLnBrk="1" hangingPunct="1">
              <a:buClr>
                <a:schemeClr val="accent6"/>
              </a:buClr>
              <a:defRPr/>
            </a:pPr>
            <a:r>
              <a:rPr lang="en-US" dirty="0" smtClean="0"/>
              <a:t>Read and evaluate descriptions in search engine results</a:t>
            </a:r>
          </a:p>
          <a:p>
            <a:pPr eaLnBrk="1" hangingPunct="1">
              <a:spcBef>
                <a:spcPct val="0"/>
              </a:spcBef>
              <a:buClr>
                <a:schemeClr val="accent6"/>
              </a:buClr>
              <a:defRPr/>
            </a:pPr>
            <a:endParaRPr lang="en-US" dirty="0" smtClean="0"/>
          </a:p>
        </p:txBody>
      </p:sp>
      <p:sp>
        <p:nvSpPr>
          <p:cNvPr id="25604" name="Rectangle 5"/>
          <p:cNvSpPr>
            <a:spLocks noGrp="1" noChangeArrowheads="1"/>
          </p:cNvSpPr>
          <p:nvPr>
            <p:ph sz="half" idx="2"/>
          </p:nvPr>
        </p:nvSpPr>
        <p:spPr>
          <a:xfrm>
            <a:off x="4724400" y="1600200"/>
            <a:ext cx="4191000" cy="4416594"/>
          </a:xfrm>
        </p:spPr>
        <p:txBody>
          <a:bodyPr/>
          <a:lstStyle/>
          <a:p>
            <a:pPr eaLnBrk="1" hangingPunct="1">
              <a:buClr>
                <a:schemeClr val="accent6"/>
              </a:buClr>
              <a:defRPr/>
            </a:pPr>
            <a:r>
              <a:rPr lang="en-US" dirty="0" smtClean="0"/>
              <a:t>Evaluate site or author’s credibility</a:t>
            </a:r>
          </a:p>
          <a:p>
            <a:pPr eaLnBrk="1" hangingPunct="1">
              <a:buClr>
                <a:schemeClr val="accent6"/>
              </a:buClr>
              <a:defRPr/>
            </a:pPr>
            <a:r>
              <a:rPr lang="en-US" dirty="0" smtClean="0"/>
              <a:t>Use the “Back” button</a:t>
            </a:r>
          </a:p>
          <a:p>
            <a:pPr eaLnBrk="1" hangingPunct="1">
              <a:buClr>
                <a:schemeClr val="accent6"/>
              </a:buClr>
              <a:defRPr/>
            </a:pPr>
            <a:r>
              <a:rPr lang="en-US" dirty="0" smtClean="0"/>
              <a:t>Read and comprehend text</a:t>
            </a:r>
          </a:p>
          <a:p>
            <a:pPr eaLnBrk="1" hangingPunct="1">
              <a:buClr>
                <a:schemeClr val="accent6"/>
              </a:buClr>
              <a:defRPr/>
            </a:pPr>
            <a:r>
              <a:rPr lang="en-US" dirty="0" smtClean="0"/>
              <a:t>Take notes from sites</a:t>
            </a:r>
          </a:p>
          <a:p>
            <a:pPr eaLnBrk="1" hangingPunct="1">
              <a:buClr>
                <a:schemeClr val="accent6"/>
              </a:buClr>
              <a:defRPr/>
            </a:pPr>
            <a:r>
              <a:rPr lang="en-US" dirty="0" smtClean="0"/>
              <a:t>Synthesize material</a:t>
            </a:r>
          </a:p>
          <a:p>
            <a:pPr eaLnBrk="1" hangingPunct="1">
              <a:buClr>
                <a:schemeClr val="accent6"/>
              </a:buClr>
              <a:defRPr/>
            </a:pPr>
            <a:r>
              <a:rPr lang="en-US" dirty="0" smtClean="0"/>
              <a:t>Cite sources</a:t>
            </a:r>
          </a:p>
          <a:p>
            <a:pPr eaLnBrk="1" hangingPunct="1">
              <a:buClr>
                <a:schemeClr val="accent6"/>
              </a:buClr>
              <a:defRPr/>
            </a:pPr>
            <a:endParaRPr lang="en-US" dirty="0" smtClean="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8852"/>
            <a:ext cx="8382000" cy="595548"/>
          </a:xfrm>
        </p:spPr>
        <p:txBody>
          <a:bodyPr/>
          <a:lstStyle/>
          <a:p>
            <a:r>
              <a:rPr lang="en-US" sz="4300" dirty="0" smtClean="0">
                <a:solidFill>
                  <a:srgbClr val="FFCC99"/>
                </a:solidFill>
              </a:rPr>
              <a:t>Some Useful Websites</a:t>
            </a:r>
            <a:endParaRPr lang="en-US" sz="4300" dirty="0">
              <a:solidFill>
                <a:srgbClr val="FFCC99"/>
              </a:solidFill>
            </a:endParaRPr>
          </a:p>
        </p:txBody>
      </p:sp>
      <p:sp>
        <p:nvSpPr>
          <p:cNvPr id="3" name="Content Placeholder 2"/>
          <p:cNvSpPr>
            <a:spLocks noGrp="1"/>
          </p:cNvSpPr>
          <p:nvPr>
            <p:ph sz="half" idx="1"/>
          </p:nvPr>
        </p:nvSpPr>
        <p:spPr>
          <a:xfrm>
            <a:off x="152400" y="1219200"/>
            <a:ext cx="4343400" cy="5333999"/>
          </a:xfrm>
        </p:spPr>
        <p:txBody>
          <a:bodyPr/>
          <a:lstStyle/>
          <a:p>
            <a:r>
              <a:rPr lang="en-US" dirty="0" smtClean="0"/>
              <a:t>For Internet scavenger hunts:</a:t>
            </a:r>
          </a:p>
          <a:p>
            <a:pPr lvl="1"/>
            <a:r>
              <a:rPr lang="en-US" dirty="0" smtClean="0"/>
              <a:t>Internet Treasure Hunts for English learners (http://iteslj.org/th)</a:t>
            </a:r>
          </a:p>
          <a:p>
            <a:pPr lvl="1"/>
            <a:r>
              <a:rPr lang="en-US" dirty="0" smtClean="0"/>
              <a:t>Searching for Treasures on the Internet (www.education-world.com/a_curr/ curr113.shtml)</a:t>
            </a:r>
          </a:p>
          <a:p>
            <a:pPr lvl="1"/>
            <a:r>
              <a:rPr lang="en-US" dirty="0" smtClean="0"/>
              <a:t>A search on the term </a:t>
            </a:r>
            <a:r>
              <a:rPr lang="en-US" i="1" dirty="0" err="1" smtClean="0"/>
              <a:t>webquest</a:t>
            </a:r>
            <a:endParaRPr lang="en-US" dirty="0"/>
          </a:p>
        </p:txBody>
      </p:sp>
      <p:sp>
        <p:nvSpPr>
          <p:cNvPr id="4" name="Content Placeholder 3"/>
          <p:cNvSpPr>
            <a:spLocks noGrp="1"/>
          </p:cNvSpPr>
          <p:nvPr>
            <p:ph sz="half" idx="2"/>
          </p:nvPr>
        </p:nvSpPr>
        <p:spPr>
          <a:xfrm>
            <a:off x="4343400" y="1219200"/>
            <a:ext cx="4648200" cy="4652556"/>
          </a:xfrm>
        </p:spPr>
        <p:txBody>
          <a:bodyPr/>
          <a:lstStyle/>
          <a:p>
            <a:r>
              <a:rPr lang="en-US" dirty="0" smtClean="0"/>
              <a:t>For expository text:</a:t>
            </a:r>
          </a:p>
          <a:p>
            <a:pPr lvl="1">
              <a:lnSpc>
                <a:spcPct val="90000"/>
              </a:lnSpc>
            </a:pPr>
            <a:r>
              <a:rPr lang="en-US" dirty="0" smtClean="0"/>
              <a:t>http://kids.nationalgeographic.</a:t>
            </a:r>
          </a:p>
          <a:p>
            <a:pPr lvl="2">
              <a:lnSpc>
                <a:spcPct val="90000"/>
              </a:lnSpc>
              <a:buNone/>
            </a:pPr>
            <a:r>
              <a:rPr lang="en-US" sz="2400" dirty="0" smtClean="0"/>
              <a:t>com/kids</a:t>
            </a:r>
          </a:p>
          <a:p>
            <a:pPr lvl="1">
              <a:lnSpc>
                <a:spcPct val="90000"/>
              </a:lnSpc>
            </a:pPr>
            <a:r>
              <a:rPr lang="en-US" dirty="0" smtClean="0"/>
              <a:t>www.kidsbiology.com</a:t>
            </a:r>
          </a:p>
          <a:p>
            <a:pPr lvl="1">
              <a:lnSpc>
                <a:spcPct val="90000"/>
              </a:lnSpc>
            </a:pPr>
            <a:r>
              <a:rPr lang="en-US" dirty="0" smtClean="0"/>
              <a:t>www.readwritethink.org</a:t>
            </a:r>
          </a:p>
          <a:p>
            <a:pPr lvl="1">
              <a:lnSpc>
                <a:spcPct val="90000"/>
              </a:lnSpc>
            </a:pPr>
            <a:r>
              <a:rPr lang="en-US" dirty="0" smtClean="0"/>
              <a:t>http://water.epa.gov/learn/kids</a:t>
            </a:r>
          </a:p>
          <a:p>
            <a:pPr lvl="1">
              <a:lnSpc>
                <a:spcPct val="90000"/>
              </a:lnSpc>
            </a:pPr>
            <a:r>
              <a:rPr lang="en-US" dirty="0" smtClean="0"/>
              <a:t>www.sciencekids.com</a:t>
            </a:r>
          </a:p>
          <a:p>
            <a:pPr lvl="1">
              <a:lnSpc>
                <a:spcPct val="90000"/>
              </a:lnSpc>
            </a:pPr>
            <a:r>
              <a:rPr lang="en-US" dirty="0" smtClean="0"/>
              <a:t>www.apples4teachers.com/</a:t>
            </a:r>
          </a:p>
          <a:p>
            <a:pPr lvl="2">
              <a:lnSpc>
                <a:spcPct val="90000"/>
              </a:lnSpc>
              <a:buNone/>
            </a:pPr>
            <a:r>
              <a:rPr lang="en-US" sz="2400" dirty="0" smtClean="0"/>
              <a:t>science</a:t>
            </a:r>
          </a:p>
          <a:p>
            <a:pPr lvl="1">
              <a:lnSpc>
                <a:spcPct val="90000"/>
              </a:lnSpc>
            </a:pPr>
            <a:r>
              <a:rPr lang="en-US" dirty="0" smtClean="0"/>
              <a:t>www.brainpop.com/science</a:t>
            </a:r>
          </a:p>
          <a:p>
            <a:pPr lvl="1">
              <a:lnSpc>
                <a:spcPct val="90000"/>
              </a:lnSpc>
            </a:pPr>
            <a:r>
              <a:rPr lang="en-US" dirty="0" smtClean="0"/>
              <a:t>www.kidsknowit.com</a:t>
            </a:r>
            <a:endParaRPr lang="en-US"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Video Presentation</a:t>
            </a:r>
            <a:endParaRPr lang="en-US" dirty="0"/>
          </a:p>
        </p:txBody>
      </p:sp>
      <p:sp>
        <p:nvSpPr>
          <p:cNvPr id="5" name="Content Placeholder 4"/>
          <p:cNvSpPr>
            <a:spLocks noGrp="1"/>
          </p:cNvSpPr>
          <p:nvPr>
            <p:ph idx="1"/>
          </p:nvPr>
        </p:nvSpPr>
        <p:spPr>
          <a:xfrm>
            <a:off x="381000" y="1412875"/>
            <a:ext cx="8382000" cy="2551981"/>
          </a:xfrm>
        </p:spPr>
        <p:txBody>
          <a:bodyPr/>
          <a:lstStyle/>
          <a:p>
            <a:r>
              <a:rPr lang="en-US" dirty="0" smtClean="0"/>
              <a:t>You </a:t>
            </a:r>
            <a:r>
              <a:rPr lang="en-US" smtClean="0"/>
              <a:t>can see a </a:t>
            </a:r>
            <a:r>
              <a:rPr lang="en-US" dirty="0" smtClean="0"/>
              <a:t>video presentation of the author </a:t>
            </a:r>
            <a:r>
              <a:rPr lang="en-US" u="sng" dirty="0" smtClean="0">
                <a:hlinkClick r:id="rId2"/>
              </a:rPr>
              <a:t>working with a student to complete a K-W-L chart</a:t>
            </a:r>
            <a:r>
              <a:rPr lang="en-US" dirty="0" smtClean="0"/>
              <a:t> (which is related to the activities on pages 246–247 of the chapter).</a:t>
            </a:r>
          </a:p>
          <a:p>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304800"/>
            <a:ext cx="8229600" cy="1191095"/>
          </a:xfrm>
        </p:spPr>
        <p:txBody>
          <a:bodyPr/>
          <a:lstStyle/>
          <a:p>
            <a:pPr eaLnBrk="1" hangingPunct="1">
              <a:defRPr/>
            </a:pPr>
            <a:r>
              <a:rPr lang="en-US" dirty="0" smtClean="0"/>
              <a:t>Factors Affecting </a:t>
            </a:r>
            <a:br>
              <a:rPr lang="en-US" dirty="0" smtClean="0"/>
            </a:br>
            <a:r>
              <a:rPr lang="en-US" dirty="0" smtClean="0"/>
              <a:t>the Comprehension Process </a:t>
            </a:r>
          </a:p>
        </p:txBody>
      </p:sp>
      <p:sp>
        <p:nvSpPr>
          <p:cNvPr id="43011" name="Rectangle 3"/>
          <p:cNvSpPr>
            <a:spLocks noGrp="1" noChangeArrowheads="1"/>
          </p:cNvSpPr>
          <p:nvPr>
            <p:ph idx="1"/>
          </p:nvPr>
        </p:nvSpPr>
        <p:spPr>
          <a:xfrm>
            <a:off x="457200" y="2575094"/>
            <a:ext cx="4038600" cy="2149306"/>
          </a:xfrm>
        </p:spPr>
        <p:txBody>
          <a:bodyPr/>
          <a:lstStyle/>
          <a:p>
            <a:pPr eaLnBrk="1" hangingPunct="1">
              <a:buClr>
                <a:schemeClr val="accent6"/>
              </a:buClr>
              <a:defRPr/>
            </a:pPr>
            <a:r>
              <a:rPr lang="en-US" dirty="0" smtClean="0"/>
              <a:t>Within the reader</a:t>
            </a:r>
          </a:p>
          <a:p>
            <a:pPr eaLnBrk="1" hangingPunct="1">
              <a:buClr>
                <a:schemeClr val="accent6"/>
              </a:buClr>
              <a:defRPr/>
            </a:pPr>
            <a:r>
              <a:rPr lang="en-US" dirty="0" smtClean="0"/>
              <a:t>Within the reader’s</a:t>
            </a:r>
            <a:br>
              <a:rPr lang="en-US" dirty="0" smtClean="0"/>
            </a:br>
            <a:r>
              <a:rPr lang="en-US" dirty="0" smtClean="0"/>
              <a:t>environment</a:t>
            </a:r>
          </a:p>
          <a:p>
            <a:pPr eaLnBrk="1" hangingPunct="1">
              <a:buClr>
                <a:schemeClr val="accent6"/>
              </a:buClr>
              <a:defRPr/>
            </a:pPr>
            <a:r>
              <a:rPr lang="en-US" dirty="0" smtClean="0"/>
              <a:t>Within the text</a:t>
            </a:r>
          </a:p>
        </p:txBody>
      </p:sp>
      <p:pic>
        <p:nvPicPr>
          <p:cNvPr id="1026" name="Picture 2" descr="C:\Users\mkt1\AppData\Local\Microsoft\Windows\Temporary Internet Files\Content.IE5\3SG406OB\MP900400737[1].jpg"/>
          <p:cNvPicPr>
            <a:picLocks noChangeAspect="1" noChangeArrowheads="1"/>
          </p:cNvPicPr>
          <p:nvPr/>
        </p:nvPicPr>
        <p:blipFill>
          <a:blip r:embed="rId2" cstate="print"/>
          <a:srcRect/>
          <a:stretch>
            <a:fillRect/>
          </a:stretch>
        </p:blipFill>
        <p:spPr bwMode="auto">
          <a:xfrm>
            <a:off x="4572000" y="2362200"/>
            <a:ext cx="4116408" cy="2743200"/>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230188"/>
            <a:ext cx="8382000" cy="1191095"/>
          </a:xfrm>
        </p:spPr>
        <p:txBody>
          <a:bodyPr/>
          <a:lstStyle/>
          <a:p>
            <a:pPr eaLnBrk="1" hangingPunct="1">
              <a:defRPr/>
            </a:pPr>
            <a:r>
              <a:rPr lang="en-US" sz="4300" dirty="0" smtClean="0">
                <a:solidFill>
                  <a:srgbClr val="FFCC99"/>
                </a:solidFill>
              </a:rPr>
              <a:t>Necessary Skills for Understanding Informational Text</a:t>
            </a:r>
          </a:p>
        </p:txBody>
      </p:sp>
      <p:sp>
        <p:nvSpPr>
          <p:cNvPr id="5123" name="Rectangle 3"/>
          <p:cNvSpPr>
            <a:spLocks noGrp="1" noChangeArrowheads="1"/>
          </p:cNvSpPr>
          <p:nvPr>
            <p:ph sz="half" idx="1"/>
          </p:nvPr>
        </p:nvSpPr>
        <p:spPr>
          <a:xfrm>
            <a:off x="381000" y="1686588"/>
            <a:ext cx="4114800" cy="4409412"/>
          </a:xfrm>
        </p:spPr>
        <p:txBody>
          <a:bodyPr/>
          <a:lstStyle/>
          <a:p>
            <a:pPr eaLnBrk="1" hangingPunct="1">
              <a:lnSpc>
                <a:spcPct val="95000"/>
              </a:lnSpc>
              <a:buClr>
                <a:schemeClr val="accent6"/>
              </a:buClr>
              <a:defRPr/>
            </a:pPr>
            <a:r>
              <a:rPr lang="en-US" dirty="0" smtClean="0"/>
              <a:t>Knowledge of organizational patterns </a:t>
            </a:r>
          </a:p>
          <a:p>
            <a:pPr eaLnBrk="1" hangingPunct="1">
              <a:lnSpc>
                <a:spcPct val="95000"/>
              </a:lnSpc>
              <a:buClr>
                <a:schemeClr val="accent6"/>
              </a:buClr>
              <a:defRPr/>
            </a:pPr>
            <a:r>
              <a:rPr lang="en-US" dirty="0" smtClean="0"/>
              <a:t>Adequate background knowledge</a:t>
            </a:r>
          </a:p>
          <a:p>
            <a:pPr eaLnBrk="1" hangingPunct="1">
              <a:lnSpc>
                <a:spcPct val="95000"/>
              </a:lnSpc>
              <a:buClr>
                <a:schemeClr val="accent6"/>
              </a:buClr>
              <a:defRPr/>
            </a:pPr>
            <a:r>
              <a:rPr lang="en-US" dirty="0" smtClean="0"/>
              <a:t>Knowledge of specific terms </a:t>
            </a:r>
          </a:p>
          <a:p>
            <a:pPr eaLnBrk="1" hangingPunct="1">
              <a:lnSpc>
                <a:spcPct val="95000"/>
              </a:lnSpc>
              <a:buClr>
                <a:schemeClr val="accent6"/>
              </a:buClr>
              <a:defRPr/>
            </a:pPr>
            <a:r>
              <a:rPr lang="en-US" dirty="0" smtClean="0"/>
              <a:t>Ability to analyze the author’s purpose and credentials</a:t>
            </a:r>
          </a:p>
          <a:p>
            <a:pPr eaLnBrk="1" hangingPunct="1">
              <a:lnSpc>
                <a:spcPct val="85000"/>
              </a:lnSpc>
              <a:buClr>
                <a:schemeClr val="accent6"/>
              </a:buClr>
              <a:defRPr/>
            </a:pPr>
            <a:endParaRPr lang="en-US" dirty="0" smtClean="0"/>
          </a:p>
        </p:txBody>
      </p:sp>
      <p:sp>
        <p:nvSpPr>
          <p:cNvPr id="4" name="Content Placeholder 3"/>
          <p:cNvSpPr>
            <a:spLocks noGrp="1"/>
          </p:cNvSpPr>
          <p:nvPr>
            <p:ph sz="half" idx="2"/>
          </p:nvPr>
        </p:nvSpPr>
        <p:spPr>
          <a:xfrm>
            <a:off x="4648200" y="1720551"/>
            <a:ext cx="4114800" cy="3156249"/>
          </a:xfrm>
        </p:spPr>
        <p:txBody>
          <a:bodyPr/>
          <a:lstStyle/>
          <a:p>
            <a:pPr>
              <a:lnSpc>
                <a:spcPct val="95000"/>
              </a:lnSpc>
              <a:buClr>
                <a:schemeClr val="accent6"/>
              </a:buClr>
              <a:defRPr/>
            </a:pPr>
            <a:r>
              <a:rPr lang="en-US" dirty="0" smtClean="0"/>
              <a:t>Ability to synthesize similar information from various sources</a:t>
            </a:r>
          </a:p>
          <a:p>
            <a:pPr>
              <a:lnSpc>
                <a:spcPct val="95000"/>
              </a:lnSpc>
              <a:buClr>
                <a:schemeClr val="accent6"/>
              </a:buClr>
              <a:defRPr/>
            </a:pPr>
            <a:r>
              <a:rPr lang="en-US" dirty="0" smtClean="0"/>
              <a:t>Prior knowledge and experience </a:t>
            </a:r>
          </a:p>
          <a:p>
            <a:pPr>
              <a:lnSpc>
                <a:spcPct val="95000"/>
              </a:lnSpc>
              <a:buClr>
                <a:schemeClr val="accent6"/>
              </a:buClr>
              <a:defRPr/>
            </a:pPr>
            <a:r>
              <a:rPr lang="en-US" dirty="0" smtClean="0"/>
              <a:t>Personal interest</a:t>
            </a:r>
          </a:p>
          <a:p>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81000"/>
            <a:ext cx="8229600" cy="1191095"/>
          </a:xfrm>
        </p:spPr>
        <p:txBody>
          <a:bodyPr/>
          <a:lstStyle/>
          <a:p>
            <a:pPr eaLnBrk="1" hangingPunct="1">
              <a:defRPr/>
            </a:pPr>
            <a:r>
              <a:rPr lang="en-US" dirty="0" smtClean="0"/>
              <a:t>Skilled vs. Unskilled Readers </a:t>
            </a:r>
            <a:br>
              <a:rPr lang="en-US" dirty="0" smtClean="0"/>
            </a:br>
            <a:r>
              <a:rPr lang="en-US" dirty="0" smtClean="0"/>
              <a:t>of Informational Text</a:t>
            </a:r>
          </a:p>
        </p:txBody>
      </p:sp>
      <p:sp>
        <p:nvSpPr>
          <p:cNvPr id="7171" name="Rectangle 3"/>
          <p:cNvSpPr>
            <a:spLocks noGrp="1" noChangeArrowheads="1"/>
          </p:cNvSpPr>
          <p:nvPr>
            <p:ph idx="1"/>
          </p:nvPr>
        </p:nvSpPr>
        <p:spPr>
          <a:xfrm>
            <a:off x="762000" y="2209800"/>
            <a:ext cx="7848600" cy="2641749"/>
          </a:xfrm>
        </p:spPr>
        <p:txBody>
          <a:bodyPr/>
          <a:lstStyle/>
          <a:p>
            <a:pPr eaLnBrk="1" hangingPunct="1">
              <a:buClr>
                <a:schemeClr val="accent6"/>
              </a:buClr>
              <a:defRPr/>
            </a:pPr>
            <a:r>
              <a:rPr lang="en-US" dirty="0" smtClean="0"/>
              <a:t>Take a look at Figure 9.1, on page 219 of the textbook.</a:t>
            </a:r>
          </a:p>
          <a:p>
            <a:pPr eaLnBrk="1" hangingPunct="1">
              <a:buClr>
                <a:schemeClr val="accent6"/>
              </a:buClr>
              <a:defRPr/>
            </a:pPr>
            <a:endParaRPr lang="en-US" dirty="0" smtClean="0"/>
          </a:p>
          <a:p>
            <a:pPr eaLnBrk="1" hangingPunct="1">
              <a:buClr>
                <a:schemeClr val="accent6"/>
              </a:buClr>
              <a:defRPr/>
            </a:pPr>
            <a:r>
              <a:rPr lang="en-US" dirty="0" smtClean="0"/>
              <a:t>Do you think some skills are more important than others?  Which ones?  Why?</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381202"/>
            <a:ext cx="8382000" cy="609398"/>
          </a:xfrm>
        </p:spPr>
        <p:txBody>
          <a:bodyPr/>
          <a:lstStyle/>
          <a:p>
            <a:pPr eaLnBrk="1" hangingPunct="1">
              <a:defRPr/>
            </a:pPr>
            <a:r>
              <a:rPr lang="en-US" dirty="0" smtClean="0"/>
              <a:t>Comprehension Factors </a:t>
            </a:r>
            <a:br>
              <a:rPr lang="en-US" dirty="0" smtClean="0"/>
            </a:br>
            <a:r>
              <a:rPr lang="en-US" dirty="0" smtClean="0"/>
              <a:t>in the Reader’s Environment</a:t>
            </a:r>
          </a:p>
        </p:txBody>
      </p:sp>
      <p:sp>
        <p:nvSpPr>
          <p:cNvPr id="69635" name="Rectangle 3"/>
          <p:cNvSpPr>
            <a:spLocks noGrp="1" noChangeArrowheads="1"/>
          </p:cNvSpPr>
          <p:nvPr>
            <p:ph sz="half" idx="1"/>
          </p:nvPr>
        </p:nvSpPr>
        <p:spPr>
          <a:xfrm>
            <a:off x="457200" y="2590800"/>
            <a:ext cx="4114800" cy="2451953"/>
          </a:xfrm>
        </p:spPr>
        <p:txBody>
          <a:bodyPr/>
          <a:lstStyle/>
          <a:p>
            <a:pPr eaLnBrk="1" hangingPunct="1">
              <a:buClr>
                <a:schemeClr val="accent6"/>
              </a:buClr>
              <a:defRPr/>
            </a:pPr>
            <a:r>
              <a:rPr lang="en-US" dirty="0" smtClean="0"/>
              <a:t>Home/parents and caregivers</a:t>
            </a:r>
          </a:p>
          <a:p>
            <a:pPr eaLnBrk="1" hangingPunct="1">
              <a:buClr>
                <a:schemeClr val="accent6"/>
              </a:buClr>
              <a:defRPr/>
            </a:pPr>
            <a:r>
              <a:rPr lang="en-US" dirty="0" smtClean="0"/>
              <a:t>Community</a:t>
            </a:r>
          </a:p>
          <a:p>
            <a:pPr eaLnBrk="1" hangingPunct="1">
              <a:buClr>
                <a:schemeClr val="accent6"/>
              </a:buClr>
              <a:defRPr/>
            </a:pPr>
            <a:r>
              <a:rPr lang="en-US" dirty="0" smtClean="0"/>
              <a:t>School/effective teachers</a:t>
            </a:r>
          </a:p>
          <a:p>
            <a:pPr lvl="1" eaLnBrk="1" hangingPunct="1">
              <a:lnSpc>
                <a:spcPct val="90000"/>
              </a:lnSpc>
              <a:buClr>
                <a:schemeClr val="bg1">
                  <a:lumMod val="60000"/>
                  <a:lumOff val="40000"/>
                </a:schemeClr>
              </a:buClr>
              <a:defRPr/>
            </a:pPr>
            <a:endParaRPr lang="en-US" dirty="0" smtClean="0"/>
          </a:p>
        </p:txBody>
      </p:sp>
      <p:pic>
        <p:nvPicPr>
          <p:cNvPr id="2057" name="Picture 9" descr="C:\Users\mkt1\AppData\Local\Microsoft\Windows\Temporary Internet Files\Content.IE5\O0V8K44A\MP900308957[1].jpg"/>
          <p:cNvPicPr>
            <a:picLocks noChangeAspect="1" noChangeArrowheads="1"/>
          </p:cNvPicPr>
          <p:nvPr/>
        </p:nvPicPr>
        <p:blipFill>
          <a:blip r:embed="rId2" cstate="print"/>
          <a:srcRect l="4167" r="6250"/>
          <a:stretch>
            <a:fillRect/>
          </a:stretch>
        </p:blipFill>
        <p:spPr bwMode="auto">
          <a:xfrm>
            <a:off x="4876800" y="2286851"/>
            <a:ext cx="3657600" cy="2742349"/>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230188"/>
            <a:ext cx="8382000" cy="1191095"/>
          </a:xfrm>
        </p:spPr>
        <p:txBody>
          <a:bodyPr/>
          <a:lstStyle/>
          <a:p>
            <a:pPr eaLnBrk="1" hangingPunct="1">
              <a:defRPr/>
            </a:pPr>
            <a:r>
              <a:rPr lang="en-US" sz="4300" dirty="0" smtClean="0">
                <a:solidFill>
                  <a:srgbClr val="FFCC99"/>
                </a:solidFill>
              </a:rPr>
              <a:t>Organizational Structure </a:t>
            </a:r>
            <a:br>
              <a:rPr lang="en-US" sz="4300" dirty="0" smtClean="0">
                <a:solidFill>
                  <a:srgbClr val="FFCC99"/>
                </a:solidFill>
              </a:rPr>
            </a:br>
            <a:r>
              <a:rPr lang="en-US" sz="4300" dirty="0" smtClean="0">
                <a:solidFill>
                  <a:srgbClr val="FFCC99"/>
                </a:solidFill>
              </a:rPr>
              <a:t>of Expository Text</a:t>
            </a:r>
          </a:p>
        </p:txBody>
      </p:sp>
      <p:sp>
        <p:nvSpPr>
          <p:cNvPr id="46083" name="Rectangle 3"/>
          <p:cNvSpPr>
            <a:spLocks noGrp="1" noChangeArrowheads="1"/>
          </p:cNvSpPr>
          <p:nvPr>
            <p:ph sz="half" idx="1"/>
          </p:nvPr>
        </p:nvSpPr>
        <p:spPr>
          <a:xfrm>
            <a:off x="381000" y="1891447"/>
            <a:ext cx="4114800" cy="2451953"/>
          </a:xfrm>
        </p:spPr>
        <p:txBody>
          <a:bodyPr/>
          <a:lstStyle/>
          <a:p>
            <a:pPr eaLnBrk="1" hangingPunct="1">
              <a:buClr>
                <a:schemeClr val="accent6"/>
              </a:buClr>
              <a:defRPr/>
            </a:pPr>
            <a:r>
              <a:rPr lang="en-US" sz="2800" dirty="0" smtClean="0"/>
              <a:t>Chronology or sequence</a:t>
            </a:r>
          </a:p>
          <a:p>
            <a:pPr eaLnBrk="1" hangingPunct="1">
              <a:buClr>
                <a:schemeClr val="accent6"/>
              </a:buClr>
              <a:defRPr/>
            </a:pPr>
            <a:r>
              <a:rPr lang="en-US" sz="2800" dirty="0" smtClean="0"/>
              <a:t>Description or enumeration</a:t>
            </a:r>
          </a:p>
          <a:p>
            <a:pPr eaLnBrk="1" hangingPunct="1">
              <a:buClr>
                <a:schemeClr val="accent6"/>
              </a:buClr>
              <a:defRPr/>
            </a:pPr>
            <a:r>
              <a:rPr lang="en-US" sz="2800" dirty="0" smtClean="0"/>
              <a:t>Listing</a:t>
            </a:r>
          </a:p>
          <a:p>
            <a:pPr eaLnBrk="1" hangingPunct="1">
              <a:buClr>
                <a:schemeClr val="accent6"/>
              </a:buClr>
              <a:defRPr/>
            </a:pPr>
            <a:r>
              <a:rPr lang="en-US" sz="2800" dirty="0" smtClean="0"/>
              <a:t>Classification or hierarchy</a:t>
            </a:r>
          </a:p>
        </p:txBody>
      </p:sp>
      <p:sp>
        <p:nvSpPr>
          <p:cNvPr id="4" name="Content Placeholder 3"/>
          <p:cNvSpPr>
            <a:spLocks noGrp="1"/>
          </p:cNvSpPr>
          <p:nvPr>
            <p:ph sz="half" idx="2"/>
          </p:nvPr>
        </p:nvSpPr>
        <p:spPr>
          <a:xfrm>
            <a:off x="4800600" y="1905000"/>
            <a:ext cx="4114800" cy="2513509"/>
          </a:xfrm>
        </p:spPr>
        <p:txBody>
          <a:bodyPr/>
          <a:lstStyle/>
          <a:p>
            <a:pPr>
              <a:buClr>
                <a:schemeClr val="accent6"/>
              </a:buClr>
              <a:defRPr/>
            </a:pPr>
            <a:r>
              <a:rPr lang="en-US" dirty="0" smtClean="0"/>
              <a:t>Comparison/contrast</a:t>
            </a:r>
          </a:p>
          <a:p>
            <a:pPr>
              <a:buClr>
                <a:schemeClr val="accent6"/>
              </a:buClr>
              <a:defRPr/>
            </a:pPr>
            <a:r>
              <a:rPr lang="en-US" dirty="0" smtClean="0"/>
              <a:t>Cause/effect</a:t>
            </a:r>
          </a:p>
          <a:p>
            <a:pPr>
              <a:buClr>
                <a:schemeClr val="accent6"/>
              </a:buClr>
              <a:defRPr/>
            </a:pPr>
            <a:r>
              <a:rPr lang="en-US" dirty="0" smtClean="0"/>
              <a:t>Problem/solution</a:t>
            </a:r>
          </a:p>
          <a:p>
            <a:pPr>
              <a:buClr>
                <a:schemeClr val="accent6"/>
              </a:buClr>
              <a:defRPr/>
            </a:pPr>
            <a:r>
              <a:rPr lang="en-US" dirty="0" smtClean="0"/>
              <a:t>Persuasion</a:t>
            </a:r>
          </a:p>
          <a:p>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230188"/>
            <a:ext cx="8382000" cy="1191095"/>
          </a:xfrm>
        </p:spPr>
        <p:txBody>
          <a:bodyPr/>
          <a:lstStyle/>
          <a:p>
            <a:pPr eaLnBrk="1" hangingPunct="1">
              <a:defRPr/>
            </a:pPr>
            <a:r>
              <a:rPr lang="en-US" dirty="0" smtClean="0">
                <a:solidFill>
                  <a:srgbClr val="FFCC99"/>
                </a:solidFill>
              </a:rPr>
              <a:t>Elements to Consider in an</a:t>
            </a:r>
            <a:br>
              <a:rPr lang="en-US" dirty="0" smtClean="0">
                <a:solidFill>
                  <a:srgbClr val="FFCC99"/>
                </a:solidFill>
              </a:rPr>
            </a:br>
            <a:r>
              <a:rPr lang="en-US" dirty="0" smtClean="0">
                <a:solidFill>
                  <a:srgbClr val="FFCC99"/>
                </a:solidFill>
              </a:rPr>
              <a:t>Informational Book Analysis</a:t>
            </a:r>
          </a:p>
        </p:txBody>
      </p:sp>
      <p:sp>
        <p:nvSpPr>
          <p:cNvPr id="47107" name="Rectangle 3"/>
          <p:cNvSpPr>
            <a:spLocks noGrp="1" noChangeArrowheads="1"/>
          </p:cNvSpPr>
          <p:nvPr>
            <p:ph idx="1"/>
          </p:nvPr>
        </p:nvSpPr>
        <p:spPr>
          <a:xfrm>
            <a:off x="990600" y="1867872"/>
            <a:ext cx="7239000" cy="4388381"/>
          </a:xfrm>
        </p:spPr>
        <p:txBody>
          <a:bodyPr/>
          <a:lstStyle/>
          <a:p>
            <a:pPr eaLnBrk="1" hangingPunct="1">
              <a:buClr>
                <a:schemeClr val="accent6"/>
              </a:buClr>
              <a:defRPr/>
            </a:pPr>
            <a:r>
              <a:rPr lang="en-US" dirty="0" smtClean="0"/>
              <a:t>Eye appeal</a:t>
            </a:r>
          </a:p>
          <a:p>
            <a:pPr eaLnBrk="1" hangingPunct="1">
              <a:buClr>
                <a:schemeClr val="accent6"/>
              </a:buClr>
              <a:defRPr/>
            </a:pPr>
            <a:r>
              <a:rPr lang="en-US" dirty="0" smtClean="0"/>
              <a:t>Text features—and whether it’s a traditional book or </a:t>
            </a:r>
            <a:r>
              <a:rPr lang="en-US" dirty="0" err="1" smtClean="0"/>
              <a:t>ebook</a:t>
            </a:r>
            <a:endParaRPr lang="en-US" dirty="0" smtClean="0"/>
          </a:p>
          <a:p>
            <a:pPr eaLnBrk="1" hangingPunct="1">
              <a:buClr>
                <a:schemeClr val="accent6"/>
              </a:buClr>
              <a:defRPr/>
            </a:pPr>
            <a:r>
              <a:rPr lang="en-US" dirty="0" smtClean="0"/>
              <a:t>Author’s writing style</a:t>
            </a:r>
          </a:p>
          <a:p>
            <a:pPr eaLnBrk="1" hangingPunct="1">
              <a:buClr>
                <a:schemeClr val="accent6"/>
              </a:buClr>
              <a:defRPr/>
            </a:pPr>
            <a:r>
              <a:rPr lang="en-US" dirty="0" smtClean="0"/>
              <a:t>Use of technical vocabulary</a:t>
            </a:r>
          </a:p>
          <a:p>
            <a:pPr eaLnBrk="1" hangingPunct="1">
              <a:buClr>
                <a:schemeClr val="accent6"/>
              </a:buClr>
              <a:defRPr/>
            </a:pPr>
            <a:r>
              <a:rPr lang="en-US" dirty="0" smtClean="0"/>
              <a:t>Assumptions about readers’ background knowledge</a:t>
            </a:r>
          </a:p>
          <a:p>
            <a:pPr eaLnBrk="1" hangingPunct="1">
              <a:buClr>
                <a:schemeClr val="accent6"/>
              </a:buClr>
              <a:defRPr/>
            </a:pPr>
            <a:r>
              <a:rPr lang="en-US" dirty="0" smtClean="0"/>
              <a:t>Readability</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457200"/>
            <a:ext cx="8229600" cy="1191095"/>
          </a:xfrm>
        </p:spPr>
        <p:txBody>
          <a:bodyPr/>
          <a:lstStyle/>
          <a:p>
            <a:pPr eaLnBrk="1" hangingPunct="1">
              <a:defRPr/>
            </a:pPr>
            <a:r>
              <a:rPr lang="en-US" dirty="0" smtClean="0"/>
              <a:t>Considerate vs. Inconsiderate </a:t>
            </a:r>
            <a:br>
              <a:rPr lang="en-US" dirty="0" smtClean="0"/>
            </a:br>
            <a:r>
              <a:rPr lang="en-US" dirty="0" smtClean="0"/>
              <a:t>Textbook Styles</a:t>
            </a:r>
          </a:p>
        </p:txBody>
      </p:sp>
      <p:pic>
        <p:nvPicPr>
          <p:cNvPr id="5" name="Picture 4" descr="9.8.png"/>
          <p:cNvPicPr>
            <a:picLocks noChangeAspect="1"/>
          </p:cNvPicPr>
          <p:nvPr/>
        </p:nvPicPr>
        <p:blipFill>
          <a:blip r:embed="rId2" cstate="print"/>
          <a:stretch>
            <a:fillRect/>
          </a:stretch>
        </p:blipFill>
        <p:spPr>
          <a:xfrm>
            <a:off x="304800" y="2057400"/>
            <a:ext cx="8468939" cy="4203195"/>
          </a:xfrm>
          <a:prstGeom prst="rect">
            <a:avLst/>
          </a:prstGeo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Globe">
  <a:themeElements>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962</TotalTime>
  <Words>776</Words>
  <Application>Microsoft Office PowerPoint</Application>
  <PresentationFormat>On-screen Show (4:3)</PresentationFormat>
  <Paragraphs>149</Paragraphs>
  <Slides>24</Slides>
  <Notes>1</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Globe</vt:lpstr>
      <vt:lpstr>Theme1</vt:lpstr>
      <vt:lpstr>White with Courier font for code slides</vt:lpstr>
      <vt:lpstr>Comprehension  of Informational Text</vt:lpstr>
      <vt:lpstr>Reflections on Informational Text</vt:lpstr>
      <vt:lpstr>Factors Affecting  the Comprehension Process </vt:lpstr>
      <vt:lpstr>Necessary Skills for Understanding Informational Text</vt:lpstr>
      <vt:lpstr>Skilled vs. Unskilled Readers  of Informational Text</vt:lpstr>
      <vt:lpstr>Comprehension Factors  in the Reader’s Environment</vt:lpstr>
      <vt:lpstr>Organizational Structure  of Expository Text</vt:lpstr>
      <vt:lpstr>Elements to Consider in an Informational Book Analysis</vt:lpstr>
      <vt:lpstr>Considerate vs. Inconsiderate  Textbook Styles</vt:lpstr>
      <vt:lpstr>Instructional Recommendations for English Learners and Expository Texts</vt:lpstr>
      <vt:lpstr>Selecting Informational Texts  for English Learners</vt:lpstr>
      <vt:lpstr>Critical Literacy and Informational Texts—Questions to Consider</vt:lpstr>
      <vt:lpstr>Assessment of Informational Texts:  Informal</vt:lpstr>
      <vt:lpstr>Rubric for Reading Comprehension  </vt:lpstr>
      <vt:lpstr>Assessment of Informational Texts: Formal and Critical Literacy</vt:lpstr>
      <vt:lpstr>Intervention Strategies Focusing on Expository Comprehension</vt:lpstr>
      <vt:lpstr>More Intervention Strategies Before, During, and After Reading</vt:lpstr>
      <vt:lpstr>Sample Graphic Organizer—Description Based on Box Turtle at Long Pond</vt:lpstr>
      <vt:lpstr>Sample Graphic Organizer—Cause &amp; Effect Based on Earthquakes and Volcanoes</vt:lpstr>
      <vt:lpstr>More Intervention Strategies</vt:lpstr>
      <vt:lpstr>Learning Log Entry and Analysis</vt:lpstr>
      <vt:lpstr>Basic Skills Needed When  Using the Internet</vt:lpstr>
      <vt:lpstr>Some Useful Websites</vt:lpstr>
      <vt:lpstr>Related Video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Comprehension of Expository Test</dc:title>
  <dc:creator>Merlyn  De Vries</dc:creator>
  <cp:lastModifiedBy>Jeanie</cp:lastModifiedBy>
  <cp:revision>123</cp:revision>
  <cp:lastPrinted>1601-01-01T00:00:00Z</cp:lastPrinted>
  <dcterms:created xsi:type="dcterms:W3CDTF">2003-11-02T23:12:17Z</dcterms:created>
  <dcterms:modified xsi:type="dcterms:W3CDTF">2012-12-21T23:25:27Z</dcterms:modified>
</cp:coreProperties>
</file>