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39" r:id="rId2"/>
    <p:sldMasterId id="2147483752" r:id="rId3"/>
  </p:sldMasterIdLst>
  <p:notesMasterIdLst>
    <p:notesMasterId r:id="rId29"/>
  </p:notesMasterIdLst>
  <p:handoutMasterIdLst>
    <p:handoutMasterId r:id="rId30"/>
  </p:handoutMasterIdLst>
  <p:sldIdLst>
    <p:sldId id="301" r:id="rId4"/>
    <p:sldId id="299" r:id="rId5"/>
    <p:sldId id="303" r:id="rId6"/>
    <p:sldId id="302" r:id="rId7"/>
    <p:sldId id="274" r:id="rId8"/>
    <p:sldId id="279" r:id="rId9"/>
    <p:sldId id="258" r:id="rId10"/>
    <p:sldId id="304" r:id="rId11"/>
    <p:sldId id="307" r:id="rId12"/>
    <p:sldId id="306" r:id="rId13"/>
    <p:sldId id="308" r:id="rId14"/>
    <p:sldId id="292" r:id="rId15"/>
    <p:sldId id="312" r:id="rId16"/>
    <p:sldId id="269" r:id="rId17"/>
    <p:sldId id="293" r:id="rId18"/>
    <p:sldId id="285" r:id="rId19"/>
    <p:sldId id="294" r:id="rId20"/>
    <p:sldId id="309" r:id="rId21"/>
    <p:sldId id="263" r:id="rId22"/>
    <p:sldId id="295" r:id="rId23"/>
    <p:sldId id="296" r:id="rId24"/>
    <p:sldId id="311" r:id="rId25"/>
    <p:sldId id="297" r:id="rId26"/>
    <p:sldId id="310" r:id="rId27"/>
    <p:sldId id="313" r:id="rId28"/>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51203"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51204"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51205" name="Rectangle 5"/>
          <p:cNvSpPr>
            <a:spLocks noGrp="1" noChangeArrowheads="1"/>
          </p:cNvSpPr>
          <p:nvPr>
            <p:ph type="sldNum" sz="quarter" idx="3"/>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8AA40864-9654-415E-AA0E-1E91C9BC1EBB}" type="slidenum">
              <a:rPr lang="en-US"/>
              <a:pPr>
                <a:defRPr/>
              </a:pPr>
              <a:t>‹#›</a:t>
            </a:fld>
            <a:endParaRPr lang="en-US"/>
          </a:p>
        </p:txBody>
      </p:sp>
    </p:spTree>
    <p:extLst>
      <p:ext uri="{BB962C8B-B14F-4D97-AF65-F5344CB8AC3E}">
        <p14:creationId xmlns:p14="http://schemas.microsoft.com/office/powerpoint/2010/main" val="3769817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DC94D67B-249A-40DB-9E97-FCC55C50997C}" type="datetimeFigureOut">
              <a:rPr lang="en-US" smtClean="0"/>
              <a:pPr/>
              <a:t>12/21/2012</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4F8380DF-0B35-4A1B-97D0-F07814598A01}" type="slidenum">
              <a:rPr lang="en-US" smtClean="0"/>
              <a:pPr/>
              <a:t>‹#›</a:t>
            </a:fld>
            <a:endParaRPr lang="en-US"/>
          </a:p>
        </p:txBody>
      </p:sp>
    </p:spTree>
    <p:extLst>
      <p:ext uri="{BB962C8B-B14F-4D97-AF65-F5344CB8AC3E}">
        <p14:creationId xmlns:p14="http://schemas.microsoft.com/office/powerpoint/2010/main" val="228404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12/21/2012 5:24 PM</a:t>
            </a:fld>
            <a:endParaRPr lang="en-US" dirty="0"/>
          </a:p>
        </p:txBody>
      </p:sp>
      <p:sp>
        <p:nvSpPr>
          <p:cNvPr id="6" name="Footer Placeholder 5"/>
          <p:cNvSpPr>
            <a:spLocks noGrp="1"/>
          </p:cNvSpPr>
          <p:nvPr>
            <p:ph type="ftr" sz="quarter" idx="12"/>
          </p:nvPr>
        </p:nvSpPr>
        <p:spPr>
          <a:xfrm>
            <a:off x="0" y="8627915"/>
            <a:ext cx="6172200" cy="45418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0" y="8627915"/>
            <a:ext cx="684213" cy="454184"/>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6951" name="Rectangle 39"/>
          <p:cNvSpPr>
            <a:spLocks noGrp="1" noChangeArrowheads="1"/>
          </p:cNvSpPr>
          <p:nvPr>
            <p:ph type="ctrTitle" sz="quarter"/>
          </p:nvPr>
        </p:nvSpPr>
        <p:spPr>
          <a:xfrm>
            <a:off x="685800" y="685800"/>
            <a:ext cx="7772400" cy="1736725"/>
          </a:xfrm>
        </p:spPr>
        <p:txBody>
          <a:bodyPr anchor="b"/>
          <a:lstStyle>
            <a:lvl1pPr>
              <a:defRPr sz="4000"/>
            </a:lvl1pPr>
          </a:lstStyle>
          <a:p>
            <a:r>
              <a:rPr lang="en-US"/>
              <a:t>Click to edit Master title style</a:t>
            </a:r>
          </a:p>
        </p:txBody>
      </p:sp>
      <p:sp>
        <p:nvSpPr>
          <p:cNvPr id="166952" name="Rectangle 40"/>
          <p:cNvSpPr>
            <a:spLocks noGrp="1" noChangeArrowheads="1"/>
          </p:cNvSpPr>
          <p:nvPr>
            <p:ph type="subTitle" sz="quarter" idx="1"/>
          </p:nvPr>
        </p:nvSpPr>
        <p:spPr>
          <a:xfrm>
            <a:off x="1143000" y="3124200"/>
            <a:ext cx="6400800" cy="1752600"/>
          </a:xfrm>
        </p:spPr>
        <p:txBody>
          <a:bodyPr/>
          <a:lstStyle>
            <a:lvl1pPr marL="0" indent="0" algn="ctr">
              <a:buFont typeface="Wingdings" pitchFamily="2" charset="2"/>
              <a:buNone/>
              <a:defRPr sz="4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821409D-25E6-44A1-9428-3AD36E75E0AF}"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00840E6-774A-4387-A2B0-DFA5B486E5EC}"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accent3"/>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390398"/>
          </a:xfrm>
        </p:spPr>
        <p:txBody>
          <a:bodyPr/>
          <a:lstStyle>
            <a:lvl1pPr>
              <a:lnSpc>
                <a:spcPct val="100000"/>
              </a:lnSpc>
              <a:spcBef>
                <a:spcPts val="700"/>
              </a:spcBef>
              <a:defRPr>
                <a:effectLst/>
              </a:defRPr>
            </a:lvl1pPr>
            <a:lvl2pPr>
              <a:lnSpc>
                <a:spcPct val="100000"/>
              </a:lnSpc>
              <a:spcBef>
                <a:spcPts val="700"/>
              </a:spcBef>
              <a:defRPr>
                <a:effectLst/>
              </a:defRPr>
            </a:lvl2pPr>
            <a:lvl3pPr>
              <a:lnSpc>
                <a:spcPct val="100000"/>
              </a:lnSpc>
              <a:spcBef>
                <a:spcPts val="700"/>
              </a:spcBef>
              <a:defRPr>
                <a:effectLst/>
              </a:defRPr>
            </a:lvl3pPr>
            <a:lvl4pPr>
              <a:lnSpc>
                <a:spcPct val="100000"/>
              </a:lnSpc>
              <a:spcBef>
                <a:spcPts val="700"/>
              </a:spcBef>
              <a:defRPr>
                <a:effectLst/>
              </a:defRPr>
            </a:lvl4pPr>
            <a:lvl5pPr>
              <a:lnSpc>
                <a:spcPct val="100000"/>
              </a:lnSpc>
              <a:spcBef>
                <a:spcPts val="700"/>
              </a:spcBef>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451953"/>
          </a:xfrm>
        </p:spPr>
        <p:txBody>
          <a:bodyPr/>
          <a:lstStyle>
            <a:lvl1pPr marL="339976" indent="-339976">
              <a:lnSpc>
                <a:spcPct val="100000"/>
              </a:lnSpc>
              <a:spcBef>
                <a:spcPts val="700"/>
              </a:spcBef>
              <a:defRPr sz="2800"/>
            </a:lvl1pPr>
            <a:lvl2pPr marL="673338" indent="-325424">
              <a:lnSpc>
                <a:spcPct val="100000"/>
              </a:lnSpc>
              <a:spcBef>
                <a:spcPts val="700"/>
              </a:spcBef>
              <a:defRPr sz="2400"/>
            </a:lvl2pPr>
            <a:lvl3pPr marL="953785" indent="-288384">
              <a:lnSpc>
                <a:spcPct val="100000"/>
              </a:lnSpc>
              <a:spcBef>
                <a:spcPts val="700"/>
              </a:spcBef>
              <a:defRPr sz="2000"/>
            </a:lvl3pPr>
            <a:lvl4pPr marL="1227618" indent="-273833">
              <a:lnSpc>
                <a:spcPct val="100000"/>
              </a:lnSpc>
              <a:spcBef>
                <a:spcPts val="700"/>
              </a:spcBef>
              <a:defRPr sz="1800"/>
            </a:lvl4pPr>
            <a:lvl5pPr marL="1516002" indent="-280447">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451953"/>
          </a:xfrm>
        </p:spPr>
        <p:txBody>
          <a:bodyPr/>
          <a:lstStyle>
            <a:lvl1pPr marL="347914" indent="-347914">
              <a:lnSpc>
                <a:spcPct val="100000"/>
              </a:lnSpc>
              <a:spcBef>
                <a:spcPts val="700"/>
              </a:spcBef>
              <a:defRPr sz="2800"/>
            </a:lvl1pPr>
            <a:lvl2pPr marL="673338" indent="-339976">
              <a:lnSpc>
                <a:spcPct val="100000"/>
              </a:lnSpc>
              <a:spcBef>
                <a:spcPts val="700"/>
              </a:spcBef>
              <a:defRPr sz="2400"/>
            </a:lvl2pPr>
            <a:lvl3pPr marL="961722" indent="-302936">
              <a:lnSpc>
                <a:spcPct val="100000"/>
              </a:lnSpc>
              <a:spcBef>
                <a:spcPts val="700"/>
              </a:spcBef>
              <a:defRPr sz="2000"/>
            </a:lvl3pPr>
            <a:lvl4pPr marL="1227618" indent="-265896">
              <a:lnSpc>
                <a:spcPct val="100000"/>
              </a:lnSpc>
              <a:spcBef>
                <a:spcPts val="700"/>
              </a:spcBef>
              <a:defRPr sz="1800"/>
            </a:lvl4pPr>
            <a:lvl5pPr marL="1516002" indent="-273833">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D602D36-B19F-4A1A-9E3D-3EF513FF0CF8}"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6708804-E095-48CF-BD67-EDBEED53E0FA}"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08B0E7D0-4780-4AB7-8FE7-7E9D0E42D7F3}"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C2E6A3F2-4AF3-45BF-8EB8-CE0CE8F6AD3C}"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FEFA2E6E-F59E-4559-AE45-1EE48F088709}"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84D42B75-3EC4-4D41-B176-B56E875C53F3}"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2D39B5A-CC09-47BF-86A3-1C4F09435A77}"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4679C97-B706-4787-93EA-92D2722F21DA}"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658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658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659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659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659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59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659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659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659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659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659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659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659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659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659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659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59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59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659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659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0906433-CF88-4E00-8E06-B2C28A45BCAD}" type="slidenum">
              <a:rPr lang="en-US"/>
              <a:pPr>
                <a:defRPr/>
              </a:pPr>
              <a:t>‹#›</a:t>
            </a:fld>
            <a:endParaRPr lang="en-US"/>
          </a:p>
        </p:txBody>
      </p:sp>
      <p:sp>
        <p:nvSpPr>
          <p:cNvPr id="1659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00B9E7"/>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1AFFFF"/>
        </a:buClr>
        <a:buSzPct val="95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3"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hyperlink" Target="http://tinyurl.com/3poq65e"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21952"/>
            <a:ext cx="7681913" cy="1523495"/>
          </a:xfrm>
        </p:spPr>
        <p:txBody>
          <a:bodyPr/>
          <a:lstStyle/>
          <a:p>
            <a:r>
              <a:rPr lang="en-US" dirty="0" smtClean="0">
                <a:solidFill>
                  <a:schemeClr val="accent2">
                    <a:lumMod val="20000"/>
                    <a:lumOff val="80000"/>
                  </a:schemeClr>
                </a:solidFill>
              </a:rPr>
              <a:t>Comprehension </a:t>
            </a:r>
            <a:br>
              <a:rPr lang="en-US" dirty="0" smtClean="0">
                <a:solidFill>
                  <a:schemeClr val="accent2">
                    <a:lumMod val="20000"/>
                    <a:lumOff val="80000"/>
                  </a:schemeClr>
                </a:solidFill>
              </a:rPr>
            </a:br>
            <a:r>
              <a:rPr lang="en-US" dirty="0" smtClean="0">
                <a:solidFill>
                  <a:schemeClr val="accent2">
                    <a:lumMod val="20000"/>
                    <a:lumOff val="80000"/>
                  </a:schemeClr>
                </a:solidFill>
              </a:rPr>
              <a:t>of Narrative Text</a:t>
            </a:r>
            <a:endParaRPr lang="en-US" dirty="0">
              <a:solidFill>
                <a:schemeClr val="accent2">
                  <a:lumMod val="20000"/>
                  <a:lumOff val="80000"/>
                </a:schemeClr>
              </a:solidFill>
            </a:endParaRPr>
          </a:p>
        </p:txBody>
      </p:sp>
      <p:sp>
        <p:nvSpPr>
          <p:cNvPr id="3" name="Subtitle 2"/>
          <p:cNvSpPr>
            <a:spLocks noGrp="1"/>
          </p:cNvSpPr>
          <p:nvPr>
            <p:ph type="subTitle" idx="1"/>
          </p:nvPr>
        </p:nvSpPr>
        <p:spPr>
          <a:xfrm>
            <a:off x="914401" y="3429000"/>
            <a:ext cx="2743200" cy="685800"/>
          </a:xfrm>
        </p:spPr>
        <p:txBody>
          <a:bodyPr>
            <a:normAutofit/>
          </a:bodyPr>
          <a:lstStyle/>
          <a:p>
            <a:r>
              <a:rPr lang="en-US" dirty="0" smtClean="0">
                <a:solidFill>
                  <a:srgbClr val="FFCC99"/>
                </a:solidFill>
                <a:effectLst>
                  <a:outerShdw blurRad="38100" dist="38100" dir="2700000" algn="tl">
                    <a:srgbClr val="000000">
                      <a:alpha val="43137"/>
                    </a:srgbClr>
                  </a:outerShdw>
                </a:effectLst>
              </a:rPr>
              <a:t>Chapter 8</a:t>
            </a:r>
            <a:endParaRPr lang="en-US" dirty="0">
              <a:solidFill>
                <a:srgbClr val="FFCC99"/>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5407" b="37237"/>
          <a:stretch/>
        </p:blipFill>
        <p:spPr bwMode="auto">
          <a:xfrm>
            <a:off x="4572000" y="685800"/>
            <a:ext cx="3657600" cy="3636152"/>
          </a:xfrm>
          <a:prstGeom prst="ellipse">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Literacy Themes</a:t>
            </a:r>
            <a:endParaRPr lang="en-US" dirty="0"/>
          </a:p>
        </p:txBody>
      </p:sp>
      <p:sp>
        <p:nvSpPr>
          <p:cNvPr id="3" name="Content Placeholder 2"/>
          <p:cNvSpPr>
            <a:spLocks noGrp="1"/>
          </p:cNvSpPr>
          <p:nvPr>
            <p:ph idx="1"/>
          </p:nvPr>
        </p:nvSpPr>
        <p:spPr>
          <a:xfrm>
            <a:off x="533400" y="1185887"/>
            <a:ext cx="8001000" cy="4757713"/>
          </a:xfrm>
        </p:spPr>
        <p:txBody>
          <a:bodyPr/>
          <a:lstStyle/>
          <a:p>
            <a:r>
              <a:rPr lang="en-US" sz="2800" dirty="0" smtClean="0"/>
              <a:t>Recognize social barriers, or how barriers have been broken</a:t>
            </a:r>
          </a:p>
          <a:p>
            <a:r>
              <a:rPr lang="en-US" sz="2800" dirty="0" smtClean="0"/>
              <a:t>Examine multiple perspectives of historical events</a:t>
            </a:r>
          </a:p>
          <a:p>
            <a:r>
              <a:rPr lang="en-US" sz="2800" dirty="0" smtClean="0"/>
              <a:t>Look at the language of the text and explore how language can be used to change situations</a:t>
            </a:r>
          </a:p>
          <a:p>
            <a:r>
              <a:rPr lang="en-US" sz="2800" dirty="0" smtClean="0"/>
              <a:t>Juxtapose two contrasting texts</a:t>
            </a:r>
          </a:p>
          <a:p>
            <a:r>
              <a:rPr lang="en-US" sz="2800" dirty="0" smtClean="0"/>
              <a:t>Find one’s identity by discussing differences within the classroom and examining ways to overcome prejudices</a:t>
            </a:r>
          </a:p>
          <a:p>
            <a:r>
              <a:rPr lang="en-US" sz="2800" dirty="0" smtClean="0"/>
              <a:t>Find ways to take action</a:t>
            </a:r>
            <a:endParaRPr lang="en-US" sz="28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Encourage a Critical Stance</a:t>
            </a:r>
            <a:endParaRPr lang="en-US" dirty="0"/>
          </a:p>
        </p:txBody>
      </p:sp>
      <p:pic>
        <p:nvPicPr>
          <p:cNvPr id="5" name="Picture 4" descr="8.3.png"/>
          <p:cNvPicPr>
            <a:picLocks noChangeAspect="1"/>
          </p:cNvPicPr>
          <p:nvPr/>
        </p:nvPicPr>
        <p:blipFill>
          <a:blip r:embed="rId2" cstate="print"/>
          <a:stretch>
            <a:fillRect/>
          </a:stretch>
        </p:blipFill>
        <p:spPr>
          <a:xfrm>
            <a:off x="304800" y="2209800"/>
            <a:ext cx="8571008" cy="2266189"/>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30188"/>
            <a:ext cx="8382000" cy="1191095"/>
          </a:xfrm>
        </p:spPr>
        <p:txBody>
          <a:bodyPr/>
          <a:lstStyle/>
          <a:p>
            <a:pPr eaLnBrk="1" hangingPunct="1">
              <a:defRPr/>
            </a:pPr>
            <a:r>
              <a:rPr lang="en-US" sz="4300" dirty="0" smtClean="0">
                <a:solidFill>
                  <a:srgbClr val="FFCC99"/>
                </a:solidFill>
              </a:rPr>
              <a:t>Behaviors and Characteristics </a:t>
            </a:r>
            <a:br>
              <a:rPr lang="en-US" sz="4300" dirty="0" smtClean="0">
                <a:solidFill>
                  <a:srgbClr val="FFCC99"/>
                </a:solidFill>
              </a:rPr>
            </a:br>
            <a:r>
              <a:rPr lang="en-US" sz="4300" dirty="0" smtClean="0">
                <a:solidFill>
                  <a:srgbClr val="FFCC99"/>
                </a:solidFill>
              </a:rPr>
              <a:t>of Poor Readers </a:t>
            </a:r>
            <a:r>
              <a:rPr lang="en-US" sz="3200" dirty="0" smtClean="0">
                <a:solidFill>
                  <a:srgbClr val="FFCC99"/>
                </a:solidFill>
              </a:rPr>
              <a:t>(</a:t>
            </a:r>
            <a:r>
              <a:rPr lang="en-US" sz="3200" dirty="0" err="1" smtClean="0">
                <a:solidFill>
                  <a:srgbClr val="FFCC99"/>
                </a:solidFill>
              </a:rPr>
              <a:t>Richek</a:t>
            </a:r>
            <a:r>
              <a:rPr lang="en-US" sz="3200" dirty="0" smtClean="0">
                <a:solidFill>
                  <a:srgbClr val="FFCC99"/>
                </a:solidFill>
              </a:rPr>
              <a:t> et al., 2006)</a:t>
            </a:r>
          </a:p>
        </p:txBody>
      </p:sp>
      <p:pic>
        <p:nvPicPr>
          <p:cNvPr id="5" name="Picture 4" descr="8.5.png"/>
          <p:cNvPicPr>
            <a:picLocks noChangeAspect="1"/>
          </p:cNvPicPr>
          <p:nvPr/>
        </p:nvPicPr>
        <p:blipFill>
          <a:blip r:embed="rId2" cstate="print"/>
          <a:stretch>
            <a:fillRect/>
          </a:stretch>
        </p:blipFill>
        <p:spPr>
          <a:xfrm>
            <a:off x="1524000" y="1524000"/>
            <a:ext cx="6163729" cy="5130177"/>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0188"/>
            <a:ext cx="8382000" cy="1191095"/>
          </a:xfrm>
        </p:spPr>
        <p:txBody>
          <a:bodyPr/>
          <a:lstStyle/>
          <a:p>
            <a:r>
              <a:rPr lang="en-US" sz="4300" dirty="0"/>
              <a:t>Behaviors and Characteristics </a:t>
            </a:r>
            <a:br>
              <a:rPr lang="en-US" sz="4300" dirty="0"/>
            </a:br>
            <a:r>
              <a:rPr lang="en-US" sz="4300" dirty="0"/>
              <a:t>of Poor Readers </a:t>
            </a:r>
            <a:r>
              <a:rPr lang="en-US" sz="3200" dirty="0"/>
              <a:t>(</a:t>
            </a:r>
            <a:r>
              <a:rPr lang="en-US" sz="3200" dirty="0" err="1"/>
              <a:t>Richek</a:t>
            </a:r>
            <a:r>
              <a:rPr lang="en-US" sz="3200" dirty="0"/>
              <a:t> et al., 2006)</a:t>
            </a:r>
          </a:p>
        </p:txBody>
      </p:sp>
      <p:sp>
        <p:nvSpPr>
          <p:cNvPr id="5" name="Content Placeholder 4"/>
          <p:cNvSpPr>
            <a:spLocks noGrp="1"/>
          </p:cNvSpPr>
          <p:nvPr>
            <p:ph idx="1"/>
          </p:nvPr>
        </p:nvSpPr>
        <p:spPr>
          <a:xfrm>
            <a:off x="609600" y="1652270"/>
            <a:ext cx="8382000" cy="4596130"/>
          </a:xfrm>
        </p:spPr>
        <p:txBody>
          <a:bodyPr/>
          <a:lstStyle/>
          <a:p>
            <a:r>
              <a:rPr lang="en-US" sz="2800" dirty="0" smtClean="0"/>
              <a:t>Focus </a:t>
            </a:r>
            <a:r>
              <a:rPr lang="en-US" sz="2800" dirty="0"/>
              <a:t>exclusively on pronouncing words.</a:t>
            </a:r>
          </a:p>
          <a:p>
            <a:r>
              <a:rPr lang="en-US" sz="2800" dirty="0" smtClean="0"/>
              <a:t>Remember </a:t>
            </a:r>
            <a:r>
              <a:rPr lang="en-US" sz="2800" dirty="0"/>
              <a:t>small, unimportant details.</a:t>
            </a:r>
          </a:p>
          <a:p>
            <a:r>
              <a:rPr lang="en-US" sz="2800" dirty="0" smtClean="0"/>
              <a:t>Rely </a:t>
            </a:r>
            <a:r>
              <a:rPr lang="en-US" sz="2800" dirty="0"/>
              <a:t>too much on picture clues.</a:t>
            </a:r>
          </a:p>
          <a:p>
            <a:r>
              <a:rPr lang="en-US" sz="2800" dirty="0" smtClean="0"/>
              <a:t>Lack </a:t>
            </a:r>
            <a:r>
              <a:rPr lang="en-US" sz="2800" dirty="0"/>
              <a:t>appropriate background knowledge.</a:t>
            </a:r>
          </a:p>
          <a:p>
            <a:r>
              <a:rPr lang="en-US" sz="2800" dirty="0" smtClean="0"/>
              <a:t>Have </a:t>
            </a:r>
            <a:r>
              <a:rPr lang="en-US" sz="2800" dirty="0"/>
              <a:t>a limited vocabulary.</a:t>
            </a:r>
          </a:p>
          <a:p>
            <a:r>
              <a:rPr lang="en-US" sz="2800" dirty="0" smtClean="0"/>
              <a:t>Don’t </a:t>
            </a:r>
            <a:r>
              <a:rPr lang="en-US" sz="2800" dirty="0"/>
              <a:t>recognize failures of comprehension.</a:t>
            </a:r>
          </a:p>
          <a:p>
            <a:r>
              <a:rPr lang="en-US" sz="2800" dirty="0" smtClean="0"/>
              <a:t>Don’t </a:t>
            </a:r>
            <a:r>
              <a:rPr lang="en-US" sz="2800" dirty="0"/>
              <a:t>connect prior knowledge to text.</a:t>
            </a:r>
          </a:p>
          <a:p>
            <a:r>
              <a:rPr lang="en-US" sz="2800" dirty="0" smtClean="0"/>
              <a:t>Have </a:t>
            </a:r>
            <a:r>
              <a:rPr lang="en-US" sz="2800" dirty="0"/>
              <a:t>difficulty drawing inferences.</a:t>
            </a:r>
          </a:p>
          <a:p>
            <a:r>
              <a:rPr lang="en-US" sz="2800" dirty="0" smtClean="0"/>
              <a:t>May </a:t>
            </a:r>
            <a:r>
              <a:rPr lang="en-US" sz="2800" dirty="0"/>
              <a:t>lack decoding skills</a:t>
            </a:r>
            <a:r>
              <a:rPr lang="en-US" sz="2800" dirty="0" smtClean="0"/>
              <a:t>.</a:t>
            </a:r>
            <a:endParaRPr lang="en-US" sz="2800" dirty="0"/>
          </a:p>
        </p:txBody>
      </p:sp>
    </p:spTree>
    <p:extLst>
      <p:ext uri="{BB962C8B-B14F-4D97-AF65-F5344CB8AC3E}">
        <p14:creationId xmlns:p14="http://schemas.microsoft.com/office/powerpoint/2010/main" val="38098604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1107996"/>
          </a:xfrm>
        </p:spPr>
        <p:txBody>
          <a:bodyPr/>
          <a:lstStyle/>
          <a:p>
            <a:pPr eaLnBrk="1" hangingPunct="1">
              <a:defRPr/>
            </a:pPr>
            <a:r>
              <a:rPr lang="en-US" sz="4000" dirty="0" smtClean="0">
                <a:solidFill>
                  <a:srgbClr val="FFCC99"/>
                </a:solidFill>
              </a:rPr>
              <a:t>Assessment of Narrative Comprehension:</a:t>
            </a:r>
            <a:r>
              <a:rPr lang="en-US" sz="4300" dirty="0" smtClean="0">
                <a:solidFill>
                  <a:srgbClr val="FFCC99"/>
                </a:solidFill>
              </a:rPr>
              <a:t/>
            </a:r>
            <a:br>
              <a:rPr lang="en-US" sz="4300" dirty="0" smtClean="0">
                <a:solidFill>
                  <a:srgbClr val="FFCC99"/>
                </a:solidFill>
              </a:rPr>
            </a:br>
            <a:r>
              <a:rPr lang="en-US" sz="4000" dirty="0" smtClean="0">
                <a:solidFill>
                  <a:srgbClr val="FFCC99"/>
                </a:solidFill>
              </a:rPr>
              <a:t>Informal</a:t>
            </a:r>
          </a:p>
        </p:txBody>
      </p:sp>
      <p:sp>
        <p:nvSpPr>
          <p:cNvPr id="58371" name="Rectangle 3"/>
          <p:cNvSpPr>
            <a:spLocks noGrp="1" noChangeArrowheads="1"/>
          </p:cNvSpPr>
          <p:nvPr>
            <p:ph sz="half" idx="1"/>
          </p:nvPr>
        </p:nvSpPr>
        <p:spPr>
          <a:xfrm>
            <a:off x="533400" y="2057400"/>
            <a:ext cx="4267200" cy="3806170"/>
          </a:xfrm>
        </p:spPr>
        <p:txBody>
          <a:bodyPr/>
          <a:lstStyle/>
          <a:p>
            <a:pPr eaLnBrk="1" hangingPunct="1">
              <a:buClr>
                <a:schemeClr val="accent6"/>
              </a:buClr>
              <a:defRPr/>
            </a:pPr>
            <a:r>
              <a:rPr lang="en-US" sz="3200" dirty="0" smtClean="0"/>
              <a:t>Informal reading inventories (</a:t>
            </a:r>
            <a:r>
              <a:rPr lang="en-US" sz="3200" dirty="0" err="1" smtClean="0"/>
              <a:t>IRIs</a:t>
            </a:r>
            <a:r>
              <a:rPr lang="en-US" sz="3200" dirty="0" smtClean="0"/>
              <a:t>)</a:t>
            </a:r>
          </a:p>
          <a:p>
            <a:pPr eaLnBrk="1" hangingPunct="1">
              <a:buClr>
                <a:schemeClr val="accent6"/>
              </a:buClr>
              <a:defRPr/>
            </a:pPr>
            <a:r>
              <a:rPr lang="en-US" sz="3200" dirty="0" smtClean="0"/>
              <a:t>Miscue analysis</a:t>
            </a:r>
          </a:p>
          <a:p>
            <a:pPr eaLnBrk="1" hangingPunct="1">
              <a:buClr>
                <a:schemeClr val="accent6"/>
              </a:buClr>
              <a:defRPr/>
            </a:pPr>
            <a:r>
              <a:rPr lang="en-US" sz="3200" dirty="0" smtClean="0"/>
              <a:t>Retrospective miscue analysis</a:t>
            </a:r>
          </a:p>
          <a:p>
            <a:pPr>
              <a:buClr>
                <a:schemeClr val="accent6"/>
              </a:buClr>
              <a:defRPr/>
            </a:pPr>
            <a:r>
              <a:rPr lang="en-US" sz="3200" dirty="0" smtClean="0"/>
              <a:t>Running records</a:t>
            </a:r>
          </a:p>
          <a:p>
            <a:pPr eaLnBrk="1" hangingPunct="1">
              <a:buClr>
                <a:schemeClr val="accent6"/>
              </a:buClr>
              <a:defRPr/>
            </a:pPr>
            <a:endParaRPr lang="en-US" sz="3200" dirty="0" smtClean="0"/>
          </a:p>
        </p:txBody>
      </p:sp>
      <p:sp>
        <p:nvSpPr>
          <p:cNvPr id="58372" name="Rectangle 4"/>
          <p:cNvSpPr>
            <a:spLocks noGrp="1" noChangeArrowheads="1"/>
          </p:cNvSpPr>
          <p:nvPr>
            <p:ph sz="half" idx="2"/>
          </p:nvPr>
        </p:nvSpPr>
        <p:spPr>
          <a:xfrm>
            <a:off x="4954588" y="2057400"/>
            <a:ext cx="4037012" cy="3403496"/>
          </a:xfrm>
        </p:spPr>
        <p:txBody>
          <a:bodyPr/>
          <a:lstStyle/>
          <a:p>
            <a:pPr>
              <a:buClr>
                <a:schemeClr val="accent6"/>
              </a:buClr>
              <a:defRPr/>
            </a:pPr>
            <a:r>
              <a:rPr lang="en-US" sz="3200" dirty="0" smtClean="0"/>
              <a:t>Retelling</a:t>
            </a:r>
          </a:p>
          <a:p>
            <a:pPr eaLnBrk="1" hangingPunct="1">
              <a:buClr>
                <a:schemeClr val="accent6"/>
              </a:buClr>
              <a:defRPr/>
            </a:pPr>
            <a:r>
              <a:rPr lang="en-US" sz="3200" dirty="0" smtClean="0"/>
              <a:t>Think-</a:t>
            </a:r>
            <a:r>
              <a:rPr lang="en-US" sz="3200" dirty="0" err="1" smtClean="0"/>
              <a:t>alouds</a:t>
            </a:r>
            <a:endParaRPr lang="en-US" sz="3200" dirty="0" smtClean="0"/>
          </a:p>
          <a:p>
            <a:pPr eaLnBrk="1" hangingPunct="1">
              <a:buClr>
                <a:schemeClr val="accent6"/>
              </a:buClr>
              <a:defRPr/>
            </a:pPr>
            <a:r>
              <a:rPr lang="en-US" sz="3200" dirty="0" smtClean="0"/>
              <a:t>Cloze/maze tests</a:t>
            </a:r>
          </a:p>
          <a:p>
            <a:pPr eaLnBrk="1" hangingPunct="1">
              <a:buClr>
                <a:schemeClr val="accent6"/>
              </a:buClr>
              <a:defRPr/>
            </a:pPr>
            <a:r>
              <a:rPr lang="en-US" sz="3200" dirty="0" smtClean="0"/>
              <a:t>Rubrics</a:t>
            </a:r>
          </a:p>
          <a:p>
            <a:pPr eaLnBrk="1" hangingPunct="1">
              <a:buClr>
                <a:schemeClr val="accent6"/>
              </a:buClr>
              <a:defRPr/>
            </a:pPr>
            <a:r>
              <a:rPr lang="en-US" sz="3200" dirty="0" smtClean="0"/>
              <a:t>Computer programs </a:t>
            </a:r>
          </a:p>
          <a:p>
            <a:pPr eaLnBrk="1" hangingPunct="1">
              <a:buClr>
                <a:schemeClr val="accent6"/>
              </a:buClr>
              <a:defRPr/>
            </a:pPr>
            <a:endParaRPr lang="en-US" sz="3200"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33400"/>
            <a:ext cx="8229600" cy="1143000"/>
          </a:xfrm>
        </p:spPr>
        <p:txBody>
          <a:bodyPr/>
          <a:lstStyle/>
          <a:p>
            <a:pPr eaLnBrk="1" hangingPunct="1">
              <a:defRPr/>
            </a:pPr>
            <a:r>
              <a:rPr lang="en-US" dirty="0" smtClean="0"/>
              <a:t>English Learners and </a:t>
            </a:r>
            <a:br>
              <a:rPr lang="en-US" dirty="0" smtClean="0"/>
            </a:br>
            <a:r>
              <a:rPr lang="en-US" dirty="0" smtClean="0"/>
              <a:t>Narrative Texts</a:t>
            </a:r>
          </a:p>
        </p:txBody>
      </p:sp>
      <p:sp>
        <p:nvSpPr>
          <p:cNvPr id="13315" name="Rectangle 3"/>
          <p:cNvSpPr>
            <a:spLocks noGrp="1" noChangeArrowheads="1"/>
          </p:cNvSpPr>
          <p:nvPr>
            <p:ph idx="1"/>
          </p:nvPr>
        </p:nvSpPr>
        <p:spPr>
          <a:xfrm>
            <a:off x="1066800" y="2057400"/>
            <a:ext cx="7467600" cy="3526606"/>
          </a:xfrm>
        </p:spPr>
        <p:txBody>
          <a:bodyPr/>
          <a:lstStyle/>
          <a:p>
            <a:pPr eaLnBrk="1" hangingPunct="1">
              <a:buClr>
                <a:schemeClr val="accent6"/>
              </a:buClr>
              <a:buFontTx/>
              <a:buNone/>
              <a:defRPr/>
            </a:pPr>
            <a:r>
              <a:rPr lang="en-US" dirty="0" smtClean="0"/>
              <a:t>Recommendations for instruction:</a:t>
            </a:r>
          </a:p>
          <a:p>
            <a:pPr eaLnBrk="1" hangingPunct="1">
              <a:buClr>
                <a:schemeClr val="accent6"/>
              </a:buClr>
              <a:defRPr/>
            </a:pPr>
            <a:r>
              <a:rPr lang="en-US" sz="2800" dirty="0" smtClean="0"/>
              <a:t>Explicit</a:t>
            </a:r>
          </a:p>
          <a:p>
            <a:pPr eaLnBrk="1" hangingPunct="1">
              <a:buClr>
                <a:schemeClr val="accent6"/>
              </a:buClr>
              <a:defRPr/>
            </a:pPr>
            <a:r>
              <a:rPr lang="en-US" sz="2800" dirty="0" smtClean="0"/>
              <a:t>In depth</a:t>
            </a:r>
          </a:p>
          <a:p>
            <a:pPr eaLnBrk="1" hangingPunct="1">
              <a:buClr>
                <a:schemeClr val="accent6"/>
              </a:buClr>
              <a:defRPr/>
            </a:pPr>
            <a:r>
              <a:rPr lang="en-US" sz="2800" dirty="0" smtClean="0"/>
              <a:t>At a slower pace</a:t>
            </a:r>
          </a:p>
          <a:p>
            <a:pPr eaLnBrk="1" hangingPunct="1">
              <a:buClr>
                <a:schemeClr val="accent6"/>
              </a:buClr>
              <a:defRPr/>
            </a:pPr>
            <a:r>
              <a:rPr lang="en-US" sz="2800" dirty="0" smtClean="0"/>
              <a:t>With opportunities for discussion and response</a:t>
            </a:r>
          </a:p>
          <a:p>
            <a:pPr eaLnBrk="1" hangingPunct="1">
              <a:buClr>
                <a:schemeClr val="accent6"/>
              </a:buClr>
              <a:defRPr/>
            </a:pPr>
            <a:endParaRPr lang="en-US" sz="28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1000"/>
            <a:ext cx="8229600" cy="1143000"/>
          </a:xfrm>
        </p:spPr>
        <p:txBody>
          <a:bodyPr/>
          <a:lstStyle/>
          <a:p>
            <a:pPr eaLnBrk="1" hangingPunct="1">
              <a:defRPr/>
            </a:pPr>
            <a:r>
              <a:rPr lang="en-US" dirty="0" smtClean="0"/>
              <a:t>Selecting Narrative Texts </a:t>
            </a:r>
            <a:br>
              <a:rPr lang="en-US" dirty="0" smtClean="0"/>
            </a:br>
            <a:r>
              <a:rPr lang="en-US" dirty="0" smtClean="0"/>
              <a:t>for English Learners</a:t>
            </a:r>
          </a:p>
        </p:txBody>
      </p:sp>
      <p:sp>
        <p:nvSpPr>
          <p:cNvPr id="75779" name="Rectangle 3"/>
          <p:cNvSpPr>
            <a:spLocks noGrp="1" noChangeArrowheads="1"/>
          </p:cNvSpPr>
          <p:nvPr>
            <p:ph idx="1"/>
          </p:nvPr>
        </p:nvSpPr>
        <p:spPr>
          <a:xfrm>
            <a:off x="457200" y="1828800"/>
            <a:ext cx="8229600" cy="4416594"/>
          </a:xfrm>
        </p:spPr>
        <p:txBody>
          <a:bodyPr/>
          <a:lstStyle/>
          <a:p>
            <a:pPr eaLnBrk="1" hangingPunct="1">
              <a:buClr>
                <a:schemeClr val="accent6"/>
              </a:buClr>
              <a:defRPr/>
            </a:pPr>
            <a:r>
              <a:rPr lang="en-US" sz="2800" dirty="0" smtClean="0"/>
              <a:t>Based on students’ cultures</a:t>
            </a:r>
          </a:p>
          <a:p>
            <a:pPr eaLnBrk="1" hangingPunct="1">
              <a:buClr>
                <a:schemeClr val="accent6"/>
              </a:buClr>
              <a:defRPr/>
            </a:pPr>
            <a:r>
              <a:rPr lang="en-US" sz="2800" dirty="0" smtClean="0"/>
              <a:t>Have chronological story lines</a:t>
            </a:r>
          </a:p>
          <a:p>
            <a:pPr eaLnBrk="1" hangingPunct="1">
              <a:buClr>
                <a:schemeClr val="accent6"/>
              </a:buClr>
              <a:defRPr/>
            </a:pPr>
            <a:r>
              <a:rPr lang="en-US" sz="2800" dirty="0" smtClean="0"/>
              <a:t>Contain few colloquial expressions</a:t>
            </a:r>
          </a:p>
          <a:p>
            <a:pPr eaLnBrk="1" hangingPunct="1">
              <a:buClr>
                <a:schemeClr val="accent6"/>
              </a:buClr>
              <a:defRPr/>
            </a:pPr>
            <a:r>
              <a:rPr lang="en-US" sz="2800" dirty="0" smtClean="0"/>
              <a:t>If appropriate, have themes based on fitting in or being different </a:t>
            </a:r>
          </a:p>
          <a:p>
            <a:pPr eaLnBrk="1" hangingPunct="1">
              <a:buClr>
                <a:schemeClr val="accent6"/>
              </a:buClr>
              <a:defRPr/>
            </a:pPr>
            <a:r>
              <a:rPr lang="en-US" sz="2800" dirty="0" smtClean="0"/>
              <a:t>Teach everyday survival topics, such as days of the week/month or types of clothing</a:t>
            </a:r>
          </a:p>
          <a:p>
            <a:pPr eaLnBrk="1" hangingPunct="1">
              <a:buClr>
                <a:schemeClr val="accent6"/>
              </a:buClr>
              <a:defRPr/>
            </a:pPr>
            <a:r>
              <a:rPr lang="en-US" sz="2800" dirty="0" smtClean="0"/>
              <a:t>Have predictable story lines</a:t>
            </a:r>
          </a:p>
          <a:p>
            <a:pPr eaLnBrk="1" hangingPunct="1">
              <a:buClr>
                <a:schemeClr val="accent6"/>
              </a:buClr>
              <a:defRPr/>
            </a:pPr>
            <a:r>
              <a:rPr lang="en-US" sz="2800" dirty="0" smtClean="0"/>
              <a:t>Have illustrations that advance the story</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8229600" cy="1191095"/>
          </a:xfrm>
        </p:spPr>
        <p:txBody>
          <a:bodyPr/>
          <a:lstStyle/>
          <a:p>
            <a:pPr eaLnBrk="1" hangingPunct="1">
              <a:defRPr/>
            </a:pPr>
            <a:r>
              <a:rPr lang="en-US" sz="4300" dirty="0" smtClean="0">
                <a:solidFill>
                  <a:srgbClr val="FFCC99"/>
                </a:solidFill>
              </a:rPr>
              <a:t>Teaching Comprehension Strategies </a:t>
            </a:r>
            <a:br>
              <a:rPr lang="en-US" sz="4300" dirty="0" smtClean="0">
                <a:solidFill>
                  <a:srgbClr val="FFCC99"/>
                </a:solidFill>
              </a:rPr>
            </a:br>
            <a:r>
              <a:rPr lang="en-US" sz="4300" dirty="0" smtClean="0">
                <a:solidFill>
                  <a:srgbClr val="FFCC99"/>
                </a:solidFill>
              </a:rPr>
              <a:t>to Poor Readers</a:t>
            </a:r>
          </a:p>
        </p:txBody>
      </p:sp>
      <p:sp>
        <p:nvSpPr>
          <p:cNvPr id="16387" name="Rectangle 4"/>
          <p:cNvSpPr>
            <a:spLocks noGrp="1" noChangeArrowheads="1"/>
          </p:cNvSpPr>
          <p:nvPr>
            <p:ph sz="half" idx="1"/>
          </p:nvPr>
        </p:nvSpPr>
        <p:spPr>
          <a:xfrm>
            <a:off x="457200" y="1828800"/>
            <a:ext cx="4114800" cy="3739485"/>
          </a:xfrm>
        </p:spPr>
        <p:txBody>
          <a:bodyPr/>
          <a:lstStyle/>
          <a:p>
            <a:pPr eaLnBrk="1" hangingPunct="1">
              <a:buClr>
                <a:schemeClr val="accent6"/>
              </a:buClr>
              <a:defRPr/>
            </a:pPr>
            <a:r>
              <a:rPr lang="en-US" sz="2600" dirty="0" smtClean="0"/>
              <a:t>Teach in context</a:t>
            </a:r>
          </a:p>
          <a:p>
            <a:pPr eaLnBrk="1" hangingPunct="1">
              <a:buClr>
                <a:schemeClr val="accent6"/>
              </a:buClr>
              <a:defRPr/>
            </a:pPr>
            <a:r>
              <a:rPr lang="en-US" sz="2600" dirty="0" smtClean="0"/>
              <a:t>Use simple reading material</a:t>
            </a:r>
          </a:p>
          <a:p>
            <a:pPr eaLnBrk="1" hangingPunct="1">
              <a:buClr>
                <a:schemeClr val="accent6"/>
              </a:buClr>
              <a:defRPr/>
            </a:pPr>
            <a:r>
              <a:rPr lang="en-US" sz="2600" dirty="0" smtClean="0"/>
              <a:t>Individualize</a:t>
            </a:r>
          </a:p>
          <a:p>
            <a:pPr eaLnBrk="1" hangingPunct="1">
              <a:buClr>
                <a:schemeClr val="accent6"/>
              </a:buClr>
              <a:defRPr/>
            </a:pPr>
            <a:r>
              <a:rPr lang="en-US" sz="2600" dirty="0" smtClean="0"/>
              <a:t>Choose an appropriate strategy</a:t>
            </a:r>
          </a:p>
          <a:p>
            <a:pPr eaLnBrk="1" hangingPunct="1">
              <a:buClr>
                <a:schemeClr val="accent6"/>
              </a:buClr>
              <a:defRPr/>
            </a:pPr>
            <a:r>
              <a:rPr lang="en-US" sz="2600" dirty="0" smtClean="0"/>
              <a:t>Teach the strategy explicitly</a:t>
            </a:r>
          </a:p>
          <a:p>
            <a:pPr eaLnBrk="1" hangingPunct="1">
              <a:buClr>
                <a:schemeClr val="accent6"/>
              </a:buClr>
              <a:defRPr/>
            </a:pPr>
            <a:r>
              <a:rPr lang="en-US" sz="2600" dirty="0" smtClean="0"/>
              <a:t>Model using the strategy</a:t>
            </a:r>
          </a:p>
          <a:p>
            <a:pPr eaLnBrk="1" hangingPunct="1">
              <a:buClr>
                <a:schemeClr val="accent6"/>
              </a:buClr>
              <a:defRPr/>
            </a:pPr>
            <a:endParaRPr lang="en-US" sz="2600" dirty="0" smtClean="0"/>
          </a:p>
        </p:txBody>
      </p:sp>
      <p:sp>
        <p:nvSpPr>
          <p:cNvPr id="16388" name="Rectangle 5"/>
          <p:cNvSpPr>
            <a:spLocks noGrp="1" noChangeArrowheads="1"/>
          </p:cNvSpPr>
          <p:nvPr>
            <p:ph sz="half" idx="2"/>
          </p:nvPr>
        </p:nvSpPr>
        <p:spPr>
          <a:xfrm>
            <a:off x="4648200" y="1828800"/>
            <a:ext cx="4191000" cy="3070071"/>
          </a:xfrm>
        </p:spPr>
        <p:txBody>
          <a:bodyPr/>
          <a:lstStyle/>
          <a:p>
            <a:pPr eaLnBrk="1" hangingPunct="1">
              <a:buClr>
                <a:schemeClr val="accent6"/>
              </a:buClr>
              <a:defRPr/>
            </a:pPr>
            <a:r>
              <a:rPr lang="en-US" sz="2600" dirty="0" smtClean="0"/>
              <a:t>Give appropriate feedback</a:t>
            </a:r>
          </a:p>
          <a:p>
            <a:pPr eaLnBrk="1" hangingPunct="1">
              <a:buClr>
                <a:schemeClr val="accent6"/>
              </a:buClr>
              <a:defRPr/>
            </a:pPr>
            <a:r>
              <a:rPr lang="en-US" sz="2600" dirty="0" smtClean="0"/>
              <a:t>Provide numerous opportunities for practice</a:t>
            </a:r>
          </a:p>
          <a:p>
            <a:pPr eaLnBrk="1" hangingPunct="1">
              <a:buClr>
                <a:schemeClr val="accent6"/>
              </a:buClr>
              <a:defRPr/>
            </a:pPr>
            <a:r>
              <a:rPr lang="en-US" sz="2600" dirty="0" smtClean="0"/>
              <a:t>Don’t present multiple strategies at one time</a:t>
            </a:r>
          </a:p>
          <a:p>
            <a:pPr eaLnBrk="1" hangingPunct="1">
              <a:buClr>
                <a:schemeClr val="accent6"/>
              </a:buClr>
              <a:defRPr/>
            </a:pPr>
            <a:r>
              <a:rPr lang="en-US" sz="2600" dirty="0" smtClean="0"/>
              <a:t>Have the student verbalize the steps of the strategy</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610600" cy="1038746"/>
          </a:xfrm>
        </p:spPr>
        <p:txBody>
          <a:bodyPr/>
          <a:lstStyle/>
          <a:p>
            <a:r>
              <a:rPr lang="en-US" sz="4300" dirty="0" smtClean="0"/>
              <a:t>Before, During, &amp; After Reading Strategies </a:t>
            </a:r>
            <a:r>
              <a:rPr lang="en-US" sz="3200" dirty="0" smtClean="0"/>
              <a:t>(Santoro et al., 2008)</a:t>
            </a:r>
            <a:endParaRPr lang="en-US" sz="3200" dirty="0"/>
          </a:p>
        </p:txBody>
      </p:sp>
      <p:pic>
        <p:nvPicPr>
          <p:cNvPr id="5" name="Picture 4" descr="8.9.png"/>
          <p:cNvPicPr>
            <a:picLocks noChangeAspect="1"/>
          </p:cNvPicPr>
          <p:nvPr/>
        </p:nvPicPr>
        <p:blipFill>
          <a:blip r:embed="rId2" cstate="print"/>
          <a:stretch>
            <a:fillRect/>
          </a:stretch>
        </p:blipFill>
        <p:spPr>
          <a:xfrm>
            <a:off x="1355271" y="1447800"/>
            <a:ext cx="6325049" cy="5145803"/>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229600" cy="1143000"/>
          </a:xfrm>
        </p:spPr>
        <p:txBody>
          <a:bodyPr/>
          <a:lstStyle/>
          <a:p>
            <a:pPr eaLnBrk="1" hangingPunct="1">
              <a:defRPr/>
            </a:pPr>
            <a:r>
              <a:rPr lang="en-US" sz="4000" dirty="0" smtClean="0"/>
              <a:t>Intervention Strategies </a:t>
            </a:r>
            <a:r>
              <a:rPr lang="en-US" sz="3600" dirty="0" smtClean="0"/>
              <a:t/>
            </a:r>
            <a:br>
              <a:rPr lang="en-US" sz="3600" dirty="0" smtClean="0"/>
            </a:br>
            <a:r>
              <a:rPr lang="en-US" sz="4000" dirty="0" smtClean="0"/>
              <a:t>Focusing on Narrative Comprehension</a:t>
            </a:r>
          </a:p>
        </p:txBody>
      </p:sp>
      <p:sp>
        <p:nvSpPr>
          <p:cNvPr id="49155" name="Rectangle 3"/>
          <p:cNvSpPr>
            <a:spLocks noGrp="1" noChangeArrowheads="1"/>
          </p:cNvSpPr>
          <p:nvPr>
            <p:ph idx="1"/>
          </p:nvPr>
        </p:nvSpPr>
        <p:spPr>
          <a:xfrm>
            <a:off x="685800" y="1627005"/>
            <a:ext cx="8077200" cy="5002395"/>
          </a:xfrm>
        </p:spPr>
        <p:txBody>
          <a:bodyPr/>
          <a:lstStyle/>
          <a:p>
            <a:pPr eaLnBrk="1" hangingPunct="1">
              <a:buClr>
                <a:schemeClr val="accent6"/>
              </a:buClr>
              <a:defRPr/>
            </a:pPr>
            <a:r>
              <a:rPr lang="en-US" dirty="0" smtClean="0"/>
              <a:t>To use before, during, and after reading:</a:t>
            </a:r>
          </a:p>
          <a:p>
            <a:pPr lvl="1">
              <a:lnSpc>
                <a:spcPct val="90000"/>
              </a:lnSpc>
              <a:buClr>
                <a:schemeClr val="accent6"/>
              </a:buClr>
              <a:defRPr/>
            </a:pPr>
            <a:r>
              <a:rPr lang="en-US" dirty="0" smtClean="0"/>
              <a:t>Pairing nonfiction and fiction texts</a:t>
            </a:r>
          </a:p>
          <a:p>
            <a:pPr lvl="1">
              <a:lnSpc>
                <a:spcPct val="90000"/>
              </a:lnSpc>
              <a:buClr>
                <a:schemeClr val="accent6"/>
              </a:buClr>
              <a:defRPr/>
            </a:pPr>
            <a:r>
              <a:rPr lang="en-US" dirty="0" smtClean="0"/>
              <a:t>The Memphis Comprehension Framework</a:t>
            </a:r>
          </a:p>
          <a:p>
            <a:pPr lvl="1">
              <a:lnSpc>
                <a:spcPct val="90000"/>
              </a:lnSpc>
              <a:buClr>
                <a:schemeClr val="accent6"/>
              </a:buClr>
              <a:defRPr/>
            </a:pPr>
            <a:r>
              <a:rPr lang="en-US" dirty="0" smtClean="0"/>
              <a:t>Repeated interactive read-aloud</a:t>
            </a:r>
          </a:p>
          <a:p>
            <a:pPr lvl="1">
              <a:lnSpc>
                <a:spcPct val="90000"/>
              </a:lnSpc>
              <a:buClr>
                <a:schemeClr val="accent6"/>
              </a:buClr>
              <a:defRPr/>
            </a:pPr>
            <a:r>
              <a:rPr lang="en-US" dirty="0" smtClean="0"/>
              <a:t>Story lines</a:t>
            </a:r>
          </a:p>
          <a:p>
            <a:pPr>
              <a:lnSpc>
                <a:spcPct val="85000"/>
              </a:lnSpc>
              <a:spcBef>
                <a:spcPts val="1200"/>
              </a:spcBef>
              <a:buClr>
                <a:schemeClr val="accent6"/>
              </a:buClr>
              <a:defRPr/>
            </a:pPr>
            <a:r>
              <a:rPr lang="en-US" dirty="0" smtClean="0"/>
              <a:t>To use before reading:</a:t>
            </a:r>
          </a:p>
          <a:p>
            <a:pPr lvl="1">
              <a:lnSpc>
                <a:spcPct val="90000"/>
              </a:lnSpc>
              <a:buClr>
                <a:schemeClr val="accent6"/>
              </a:buClr>
              <a:defRPr/>
            </a:pPr>
            <a:r>
              <a:rPr lang="en-US" dirty="0" smtClean="0"/>
              <a:t>Alternate writing</a:t>
            </a:r>
          </a:p>
          <a:p>
            <a:pPr lvl="1">
              <a:lnSpc>
                <a:spcPct val="90000"/>
              </a:lnSpc>
              <a:buClr>
                <a:schemeClr val="accent6"/>
              </a:buClr>
              <a:defRPr/>
            </a:pPr>
            <a:r>
              <a:rPr lang="en-US" dirty="0" smtClean="0"/>
              <a:t>Directed listening–thinking activity (DL–TA)</a:t>
            </a:r>
          </a:p>
          <a:p>
            <a:pPr lvl="1">
              <a:lnSpc>
                <a:spcPct val="90000"/>
              </a:lnSpc>
              <a:buClr>
                <a:schemeClr val="accent6"/>
              </a:buClr>
              <a:defRPr/>
            </a:pPr>
            <a:r>
              <a:rPr lang="en-US" dirty="0" smtClean="0"/>
              <a:t>Directed reading–thinking activity (DR–TA)</a:t>
            </a:r>
            <a:endParaRPr lang="en-US" i="1" dirty="0" smtClean="0"/>
          </a:p>
          <a:p>
            <a:pPr lvl="2" algn="r" eaLnBrk="1" hangingPunct="1">
              <a:lnSpc>
                <a:spcPct val="90000"/>
              </a:lnSpc>
              <a:spcBef>
                <a:spcPts val="1500"/>
              </a:spcBef>
              <a:buFontTx/>
              <a:buNone/>
              <a:defRPr/>
            </a:pPr>
            <a:r>
              <a:rPr lang="en-US" i="1" dirty="0" smtClean="0"/>
              <a:t>(continued)</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30188"/>
            <a:ext cx="8382000" cy="1191095"/>
          </a:xfrm>
        </p:spPr>
        <p:txBody>
          <a:bodyPr/>
          <a:lstStyle/>
          <a:p>
            <a:pPr eaLnBrk="1" hangingPunct="1">
              <a:defRPr/>
            </a:pPr>
            <a:r>
              <a:rPr lang="en-US" dirty="0" smtClean="0"/>
              <a:t>Reflections on </a:t>
            </a:r>
            <a:br>
              <a:rPr lang="en-US" dirty="0" smtClean="0"/>
            </a:br>
            <a:r>
              <a:rPr lang="en-US" dirty="0" smtClean="0"/>
              <a:t>Reading Comprehension</a:t>
            </a:r>
          </a:p>
        </p:txBody>
      </p:sp>
      <p:sp>
        <p:nvSpPr>
          <p:cNvPr id="3075" name="Rectangle 3"/>
          <p:cNvSpPr>
            <a:spLocks noGrp="1" noChangeArrowheads="1"/>
          </p:cNvSpPr>
          <p:nvPr>
            <p:ph idx="1"/>
          </p:nvPr>
        </p:nvSpPr>
        <p:spPr>
          <a:xfrm>
            <a:off x="533400" y="1828800"/>
            <a:ext cx="8001000" cy="3259867"/>
          </a:xfrm>
        </p:spPr>
        <p:txBody>
          <a:bodyPr/>
          <a:lstStyle/>
          <a:p>
            <a:pPr eaLnBrk="1" hangingPunct="1">
              <a:buClr>
                <a:schemeClr val="accent6"/>
              </a:buClr>
              <a:buNone/>
              <a:defRPr/>
            </a:pPr>
            <a:r>
              <a:rPr lang="en-US" sz="2800" dirty="0" smtClean="0"/>
              <a:t>Consider this passage:  Teachers “need to marinate students in a new skill if it is to become permanent knowledge” </a:t>
            </a:r>
            <a:r>
              <a:rPr lang="en-US" sz="2400" dirty="0" smtClean="0"/>
              <a:t>(</a:t>
            </a:r>
            <a:r>
              <a:rPr lang="en-US" sz="2400" dirty="0" err="1" smtClean="0"/>
              <a:t>Flynt</a:t>
            </a:r>
            <a:r>
              <a:rPr lang="en-US" sz="2400" dirty="0" smtClean="0"/>
              <a:t> &amp; </a:t>
            </a:r>
            <a:r>
              <a:rPr lang="en-US" sz="2400" dirty="0" err="1" smtClean="0"/>
              <a:t>Cooter</a:t>
            </a:r>
            <a:r>
              <a:rPr lang="en-US" sz="2400" dirty="0" smtClean="0"/>
              <a:t>, 2005, p. 775).</a:t>
            </a:r>
          </a:p>
          <a:p>
            <a:pPr>
              <a:spcBef>
                <a:spcPts val="1200"/>
              </a:spcBef>
              <a:buClr>
                <a:schemeClr val="accent6"/>
              </a:buClr>
              <a:defRPr/>
            </a:pPr>
            <a:r>
              <a:rPr lang="en-US" sz="2800" dirty="0" smtClean="0"/>
              <a:t>Do you agree? </a:t>
            </a:r>
          </a:p>
          <a:p>
            <a:pPr>
              <a:buClr>
                <a:schemeClr val="accent6"/>
              </a:buClr>
              <a:defRPr/>
            </a:pPr>
            <a:r>
              <a:rPr lang="en-US" sz="2800" dirty="0" smtClean="0"/>
              <a:t>Will you be inclined and prepared to try a variety of strategies and activities with a student if the first one you try doesn’t seem to work?</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More Intervention Strategies</a:t>
            </a:r>
          </a:p>
        </p:txBody>
      </p:sp>
      <p:sp>
        <p:nvSpPr>
          <p:cNvPr id="18435" name="Rectangle 3"/>
          <p:cNvSpPr>
            <a:spLocks noGrp="1" noChangeArrowheads="1"/>
          </p:cNvSpPr>
          <p:nvPr>
            <p:ph idx="1"/>
          </p:nvPr>
        </p:nvSpPr>
        <p:spPr>
          <a:xfrm>
            <a:off x="381000" y="1227459"/>
            <a:ext cx="8382000" cy="5042919"/>
          </a:xfrm>
        </p:spPr>
        <p:txBody>
          <a:bodyPr/>
          <a:lstStyle/>
          <a:p>
            <a:pPr eaLnBrk="1" hangingPunct="1">
              <a:lnSpc>
                <a:spcPct val="85000"/>
              </a:lnSpc>
              <a:buClr>
                <a:schemeClr val="accent6"/>
              </a:buClr>
              <a:defRPr/>
            </a:pPr>
            <a:r>
              <a:rPr lang="en-US" dirty="0" smtClean="0"/>
              <a:t>To use during reading:</a:t>
            </a:r>
          </a:p>
          <a:p>
            <a:pPr lvl="1" eaLnBrk="1" hangingPunct="1">
              <a:buClr>
                <a:schemeClr val="bg1">
                  <a:lumMod val="60000"/>
                  <a:lumOff val="40000"/>
                </a:schemeClr>
              </a:buClr>
              <a:defRPr/>
            </a:pPr>
            <a:r>
              <a:rPr lang="en-US" dirty="0" smtClean="0"/>
              <a:t>Text mapping</a:t>
            </a:r>
          </a:p>
          <a:p>
            <a:pPr lvl="1" eaLnBrk="1" hangingPunct="1">
              <a:buClr>
                <a:schemeClr val="bg1">
                  <a:lumMod val="60000"/>
                  <a:lumOff val="40000"/>
                </a:schemeClr>
              </a:buClr>
              <a:defRPr/>
            </a:pPr>
            <a:r>
              <a:rPr lang="en-US" dirty="0" smtClean="0"/>
              <a:t>Reciprocal questioning</a:t>
            </a:r>
          </a:p>
          <a:p>
            <a:pPr lvl="1" eaLnBrk="1" hangingPunct="1">
              <a:buClr>
                <a:schemeClr val="bg1">
                  <a:lumMod val="60000"/>
                  <a:lumOff val="40000"/>
                </a:schemeClr>
              </a:buClr>
              <a:defRPr/>
            </a:pPr>
            <a:r>
              <a:rPr lang="en-US" dirty="0" smtClean="0"/>
              <a:t>Think-aloud for narrative text</a:t>
            </a:r>
          </a:p>
          <a:p>
            <a:pPr lvl="1" eaLnBrk="1" hangingPunct="1">
              <a:buClr>
                <a:schemeClr val="bg1">
                  <a:lumMod val="60000"/>
                  <a:lumOff val="40000"/>
                </a:schemeClr>
              </a:buClr>
              <a:defRPr/>
            </a:pPr>
            <a:r>
              <a:rPr lang="en-US" dirty="0" smtClean="0"/>
              <a:t>Think-aloud mystery</a:t>
            </a:r>
          </a:p>
          <a:p>
            <a:pPr lvl="1" eaLnBrk="1" hangingPunct="1">
              <a:buClr>
                <a:schemeClr val="bg1">
                  <a:lumMod val="60000"/>
                  <a:lumOff val="40000"/>
                </a:schemeClr>
              </a:buClr>
              <a:defRPr/>
            </a:pPr>
            <a:r>
              <a:rPr lang="en-US" dirty="0" smtClean="0"/>
              <a:t>“And this is the rest of the story”</a:t>
            </a:r>
          </a:p>
          <a:p>
            <a:pPr lvl="1" eaLnBrk="1" hangingPunct="1">
              <a:buClr>
                <a:schemeClr val="bg1">
                  <a:lumMod val="60000"/>
                  <a:lumOff val="40000"/>
                </a:schemeClr>
              </a:buClr>
              <a:defRPr/>
            </a:pPr>
            <a:r>
              <a:rPr lang="en-US" dirty="0" smtClean="0"/>
              <a:t>Teacher-made </a:t>
            </a:r>
            <a:r>
              <a:rPr lang="en-US" dirty="0" err="1" smtClean="0"/>
              <a:t>audiobooks</a:t>
            </a:r>
            <a:endParaRPr lang="en-US" dirty="0" smtClean="0"/>
          </a:p>
          <a:p>
            <a:pPr lvl="1" eaLnBrk="1" hangingPunct="1">
              <a:buClr>
                <a:schemeClr val="bg1">
                  <a:lumMod val="60000"/>
                  <a:lumOff val="40000"/>
                </a:schemeClr>
              </a:buClr>
              <a:defRPr/>
            </a:pPr>
            <a:r>
              <a:rPr lang="en-US" dirty="0" smtClean="0"/>
              <a:t>Text-talk</a:t>
            </a:r>
          </a:p>
          <a:p>
            <a:pPr lvl="1" eaLnBrk="1" hangingPunct="1">
              <a:buClr>
                <a:schemeClr val="bg1">
                  <a:lumMod val="60000"/>
                  <a:lumOff val="40000"/>
                </a:schemeClr>
              </a:buClr>
              <a:defRPr/>
            </a:pPr>
            <a:r>
              <a:rPr lang="en-US" dirty="0" smtClean="0"/>
              <a:t>Wordless books for developing inferential reading</a:t>
            </a:r>
          </a:p>
          <a:p>
            <a:pPr lvl="1" algn="r" eaLnBrk="1" hangingPunct="1">
              <a:buClr>
                <a:schemeClr val="bg1">
                  <a:lumMod val="60000"/>
                  <a:lumOff val="40000"/>
                </a:schemeClr>
              </a:buClr>
              <a:buFontTx/>
              <a:buNone/>
              <a:defRPr/>
            </a:pPr>
            <a:r>
              <a:rPr lang="en-US" sz="2400" i="1" dirty="0" smtClean="0"/>
              <a:t>(continued)</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More Intervention Strategies</a:t>
            </a:r>
          </a:p>
        </p:txBody>
      </p:sp>
      <p:sp>
        <p:nvSpPr>
          <p:cNvPr id="19459" name="Rectangle 3"/>
          <p:cNvSpPr>
            <a:spLocks noGrp="1" noChangeArrowheads="1"/>
          </p:cNvSpPr>
          <p:nvPr>
            <p:ph idx="1"/>
          </p:nvPr>
        </p:nvSpPr>
        <p:spPr>
          <a:xfrm>
            <a:off x="685800" y="1066800"/>
            <a:ext cx="7696200" cy="5218865"/>
          </a:xfrm>
        </p:spPr>
        <p:txBody>
          <a:bodyPr/>
          <a:lstStyle/>
          <a:p>
            <a:pPr eaLnBrk="1" hangingPunct="1">
              <a:lnSpc>
                <a:spcPct val="90000"/>
              </a:lnSpc>
              <a:buClr>
                <a:schemeClr val="accent6"/>
              </a:buClr>
              <a:defRPr/>
            </a:pPr>
            <a:r>
              <a:rPr lang="en-US" dirty="0" smtClean="0"/>
              <a:t>To use after reading:</a:t>
            </a:r>
          </a:p>
          <a:p>
            <a:pPr lvl="1" eaLnBrk="1" hangingPunct="1">
              <a:lnSpc>
                <a:spcPct val="90000"/>
              </a:lnSpc>
              <a:buClr>
                <a:schemeClr val="bg1">
                  <a:lumMod val="60000"/>
                  <a:lumOff val="40000"/>
                </a:schemeClr>
              </a:buClr>
              <a:defRPr/>
            </a:pPr>
            <a:r>
              <a:rPr lang="en-US" dirty="0" smtClean="0"/>
              <a:t>Repeated readings</a:t>
            </a:r>
          </a:p>
          <a:p>
            <a:pPr lvl="1" eaLnBrk="1" hangingPunct="1">
              <a:lnSpc>
                <a:spcPct val="90000"/>
              </a:lnSpc>
              <a:buClr>
                <a:schemeClr val="bg1">
                  <a:lumMod val="60000"/>
                  <a:lumOff val="40000"/>
                </a:schemeClr>
              </a:buClr>
              <a:defRPr/>
            </a:pPr>
            <a:r>
              <a:rPr lang="en-US" dirty="0" smtClean="0"/>
              <a:t>Different perspectives: Diary entries</a:t>
            </a:r>
          </a:p>
          <a:p>
            <a:pPr lvl="1" eaLnBrk="1" hangingPunct="1">
              <a:lnSpc>
                <a:spcPct val="90000"/>
              </a:lnSpc>
              <a:buClr>
                <a:schemeClr val="bg1">
                  <a:lumMod val="60000"/>
                  <a:lumOff val="40000"/>
                </a:schemeClr>
              </a:buClr>
              <a:defRPr/>
            </a:pPr>
            <a:r>
              <a:rPr lang="en-US" dirty="0" smtClean="0"/>
              <a:t>Painting mental pictures</a:t>
            </a:r>
          </a:p>
          <a:p>
            <a:pPr lvl="1" eaLnBrk="1" hangingPunct="1">
              <a:lnSpc>
                <a:spcPct val="90000"/>
              </a:lnSpc>
              <a:buClr>
                <a:schemeClr val="bg1">
                  <a:lumMod val="60000"/>
                  <a:lumOff val="40000"/>
                </a:schemeClr>
              </a:buClr>
              <a:defRPr/>
            </a:pPr>
            <a:r>
              <a:rPr lang="en-US" dirty="0" smtClean="0"/>
              <a:t>Spin the discussion</a:t>
            </a:r>
          </a:p>
          <a:p>
            <a:pPr lvl="1" eaLnBrk="1" hangingPunct="1">
              <a:lnSpc>
                <a:spcPct val="90000"/>
              </a:lnSpc>
              <a:buClr>
                <a:schemeClr val="bg1">
                  <a:lumMod val="60000"/>
                  <a:lumOff val="40000"/>
                </a:schemeClr>
              </a:buClr>
              <a:defRPr/>
            </a:pPr>
            <a:r>
              <a:rPr lang="en-US" dirty="0" smtClean="0"/>
              <a:t>Graphic organizers</a:t>
            </a:r>
          </a:p>
          <a:p>
            <a:pPr lvl="1" eaLnBrk="1" hangingPunct="1">
              <a:lnSpc>
                <a:spcPct val="90000"/>
              </a:lnSpc>
              <a:buClr>
                <a:schemeClr val="bg1">
                  <a:lumMod val="60000"/>
                  <a:lumOff val="40000"/>
                </a:schemeClr>
              </a:buClr>
              <a:defRPr/>
            </a:pPr>
            <a:r>
              <a:rPr lang="en-US" dirty="0" smtClean="0"/>
              <a:t>Retelling with puppets</a:t>
            </a:r>
          </a:p>
          <a:p>
            <a:pPr lvl="1" eaLnBrk="1" hangingPunct="1">
              <a:lnSpc>
                <a:spcPct val="90000"/>
              </a:lnSpc>
              <a:buClr>
                <a:schemeClr val="bg1">
                  <a:lumMod val="60000"/>
                  <a:lumOff val="40000"/>
                </a:schemeClr>
              </a:buClr>
              <a:defRPr/>
            </a:pPr>
            <a:r>
              <a:rPr lang="en-US" dirty="0" smtClean="0"/>
              <a:t>Question Connect Transform (QCT)</a:t>
            </a:r>
          </a:p>
          <a:p>
            <a:pPr lvl="1" eaLnBrk="1" hangingPunct="1">
              <a:lnSpc>
                <a:spcPct val="90000"/>
              </a:lnSpc>
              <a:buClr>
                <a:schemeClr val="bg1">
                  <a:lumMod val="60000"/>
                  <a:lumOff val="40000"/>
                </a:schemeClr>
              </a:buClr>
              <a:defRPr/>
            </a:pPr>
            <a:r>
              <a:rPr lang="en-US" dirty="0" smtClean="0"/>
              <a:t>Character perspective chart</a:t>
            </a:r>
          </a:p>
          <a:p>
            <a:pPr lvl="1" eaLnBrk="1" hangingPunct="1">
              <a:lnSpc>
                <a:spcPct val="90000"/>
              </a:lnSpc>
              <a:buClr>
                <a:schemeClr val="bg1">
                  <a:lumMod val="60000"/>
                  <a:lumOff val="40000"/>
                </a:schemeClr>
              </a:buClr>
              <a:defRPr/>
            </a:pPr>
            <a:r>
              <a:rPr lang="en-US" dirty="0" smtClean="0"/>
              <a:t>Venn diagrams</a:t>
            </a:r>
          </a:p>
          <a:p>
            <a:pPr lvl="1" eaLnBrk="1" hangingPunct="1">
              <a:lnSpc>
                <a:spcPct val="90000"/>
              </a:lnSpc>
              <a:buClr>
                <a:schemeClr val="bg1">
                  <a:lumMod val="60000"/>
                  <a:lumOff val="40000"/>
                </a:schemeClr>
              </a:buClr>
              <a:defRPr/>
            </a:pPr>
            <a:r>
              <a:rPr lang="en-US" dirty="0" smtClean="0"/>
              <a:t>Character sketch</a:t>
            </a:r>
            <a:endParaRPr lang="en-US" sz="28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609398"/>
          </a:xfrm>
        </p:spPr>
        <p:txBody>
          <a:bodyPr/>
          <a:lstStyle/>
          <a:p>
            <a:r>
              <a:rPr lang="en-US" dirty="0" smtClean="0"/>
              <a:t>Sample Story Web (Story Map)</a:t>
            </a:r>
            <a:endParaRPr lang="en-US" sz="3600" dirty="0"/>
          </a:p>
        </p:txBody>
      </p:sp>
      <p:pic>
        <p:nvPicPr>
          <p:cNvPr id="5" name="Picture 4" descr="8.19.png"/>
          <p:cNvPicPr>
            <a:picLocks noChangeAspect="1"/>
          </p:cNvPicPr>
          <p:nvPr/>
        </p:nvPicPr>
        <p:blipFill>
          <a:blip r:embed="rId2" cstate="print"/>
          <a:stretch>
            <a:fillRect/>
          </a:stretch>
        </p:blipFill>
        <p:spPr>
          <a:xfrm>
            <a:off x="1137557" y="1295400"/>
            <a:ext cx="6789425" cy="5215802"/>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230188"/>
            <a:ext cx="8382000" cy="1052596"/>
          </a:xfrm>
        </p:spPr>
        <p:txBody>
          <a:bodyPr/>
          <a:lstStyle/>
          <a:p>
            <a:pPr eaLnBrk="1" hangingPunct="1">
              <a:defRPr/>
            </a:pPr>
            <a:r>
              <a:rPr lang="en-US" sz="4000" dirty="0" smtClean="0"/>
              <a:t>Character Perspective Chart</a:t>
            </a:r>
            <a:br>
              <a:rPr lang="en-US" sz="4000" dirty="0" smtClean="0"/>
            </a:br>
            <a:r>
              <a:rPr lang="en-US" sz="3600" dirty="0" smtClean="0"/>
              <a:t>For Characters in </a:t>
            </a:r>
            <a:r>
              <a:rPr lang="en-US" sz="3600" i="1" dirty="0" smtClean="0"/>
              <a:t>The Farewell Symphony</a:t>
            </a:r>
          </a:p>
        </p:txBody>
      </p:sp>
      <p:pic>
        <p:nvPicPr>
          <p:cNvPr id="6" name="Picture 5" descr="8.21.png"/>
          <p:cNvPicPr>
            <a:picLocks noChangeAspect="1"/>
          </p:cNvPicPr>
          <p:nvPr/>
        </p:nvPicPr>
        <p:blipFill>
          <a:blip r:embed="rId2" cstate="print"/>
          <a:stretch>
            <a:fillRect/>
          </a:stretch>
        </p:blipFill>
        <p:spPr>
          <a:xfrm>
            <a:off x="304800" y="2209800"/>
            <a:ext cx="8534492" cy="3605412"/>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sz="4300" dirty="0" smtClean="0">
                <a:solidFill>
                  <a:srgbClr val="FFCC99"/>
                </a:solidFill>
              </a:rPr>
              <a:t>Technology and Comprehension </a:t>
            </a:r>
            <a:br>
              <a:rPr lang="en-US" sz="4300" dirty="0" smtClean="0">
                <a:solidFill>
                  <a:srgbClr val="FFCC99"/>
                </a:solidFill>
              </a:rPr>
            </a:br>
            <a:r>
              <a:rPr lang="en-US" sz="4300" dirty="0" smtClean="0">
                <a:solidFill>
                  <a:srgbClr val="FFCC99"/>
                </a:solidFill>
              </a:rPr>
              <a:t>of Narrative Text</a:t>
            </a:r>
            <a:endParaRPr lang="en-US" sz="4300" dirty="0">
              <a:solidFill>
                <a:srgbClr val="FFCC99"/>
              </a:solidFill>
            </a:endParaRPr>
          </a:p>
        </p:txBody>
      </p:sp>
      <p:sp>
        <p:nvSpPr>
          <p:cNvPr id="3" name="Content Placeholder 2"/>
          <p:cNvSpPr>
            <a:spLocks noGrp="1"/>
          </p:cNvSpPr>
          <p:nvPr>
            <p:ph sz="half" idx="1"/>
          </p:nvPr>
        </p:nvSpPr>
        <p:spPr>
          <a:xfrm>
            <a:off x="381000" y="1755353"/>
            <a:ext cx="4114800" cy="3654847"/>
          </a:xfrm>
        </p:spPr>
        <p:txBody>
          <a:bodyPr/>
          <a:lstStyle/>
          <a:p>
            <a:r>
              <a:rPr lang="en-US" dirty="0" smtClean="0"/>
              <a:t>E-readers:</a:t>
            </a:r>
          </a:p>
          <a:p>
            <a:pPr lvl="1"/>
            <a:r>
              <a:rPr lang="en-US" dirty="0" smtClean="0"/>
              <a:t>Fascinate many students</a:t>
            </a:r>
          </a:p>
          <a:p>
            <a:pPr lvl="1"/>
            <a:r>
              <a:rPr lang="en-US" dirty="0" smtClean="0"/>
              <a:t>May help reluctant readers become interested in reading</a:t>
            </a:r>
          </a:p>
          <a:p>
            <a:pPr lvl="1"/>
            <a:r>
              <a:rPr lang="en-US" dirty="0" smtClean="0"/>
              <a:t>Allow readers to build on present knowledge through active involvement with the story</a:t>
            </a:r>
          </a:p>
        </p:txBody>
      </p:sp>
      <p:sp>
        <p:nvSpPr>
          <p:cNvPr id="4" name="Content Placeholder 3"/>
          <p:cNvSpPr>
            <a:spLocks noGrp="1"/>
          </p:cNvSpPr>
          <p:nvPr>
            <p:ph sz="half" idx="2"/>
          </p:nvPr>
        </p:nvSpPr>
        <p:spPr>
          <a:xfrm>
            <a:off x="4648200" y="1759406"/>
            <a:ext cx="4038600" cy="3498394"/>
          </a:xfrm>
        </p:spPr>
        <p:txBody>
          <a:bodyPr/>
          <a:lstStyle/>
          <a:p>
            <a:r>
              <a:rPr lang="en-US" dirty="0" smtClean="0"/>
              <a:t>Use caution: </a:t>
            </a:r>
          </a:p>
          <a:p>
            <a:pPr lvl="1"/>
            <a:r>
              <a:rPr lang="en-US" dirty="0" smtClean="0"/>
              <a:t>Readers may get caught up in the animation and not follow the story</a:t>
            </a:r>
          </a:p>
          <a:p>
            <a:pPr lvl="1"/>
            <a:r>
              <a:rPr lang="en-US" dirty="0" smtClean="0"/>
              <a:t>Readers may lose interest if the story isn’t engaging</a:t>
            </a:r>
          </a:p>
          <a:p>
            <a:endParaRPr lang="en-US" dirty="0" smtClean="0"/>
          </a:p>
          <a:p>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Related Video Presentation</a:t>
            </a:r>
            <a:endParaRPr lang="en-US" dirty="0"/>
          </a:p>
        </p:txBody>
      </p:sp>
      <p:sp>
        <p:nvSpPr>
          <p:cNvPr id="6" name="Content Placeholder 5"/>
          <p:cNvSpPr>
            <a:spLocks noGrp="1"/>
          </p:cNvSpPr>
          <p:nvPr>
            <p:ph idx="1"/>
          </p:nvPr>
        </p:nvSpPr>
        <p:spPr>
          <a:xfrm>
            <a:off x="381000" y="1412875"/>
            <a:ext cx="8382000" cy="2551981"/>
          </a:xfrm>
        </p:spPr>
        <p:txBody>
          <a:bodyPr/>
          <a:lstStyle/>
          <a:p>
            <a:r>
              <a:rPr lang="en-US" dirty="0" smtClean="0"/>
              <a:t>You </a:t>
            </a:r>
            <a:r>
              <a:rPr lang="en-US" smtClean="0"/>
              <a:t>can see a </a:t>
            </a:r>
            <a:r>
              <a:rPr lang="en-US" dirty="0" smtClean="0"/>
              <a:t>video presentation on </a:t>
            </a:r>
            <a:r>
              <a:rPr lang="en-US" u="sng" dirty="0" smtClean="0">
                <a:hlinkClick r:id="rId2"/>
              </a:rPr>
              <a:t>assessing comprehension using a miscue analysis</a:t>
            </a:r>
            <a:r>
              <a:rPr lang="en-US" dirty="0" smtClean="0"/>
              <a:t> (which is related to the discussion on page 190 of the chapter).</a:t>
            </a:r>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0188"/>
            <a:ext cx="8382000" cy="1191095"/>
          </a:xfrm>
        </p:spPr>
        <p:txBody>
          <a:bodyPr/>
          <a:lstStyle/>
          <a:p>
            <a:r>
              <a:rPr lang="en-US" sz="4300" dirty="0" smtClean="0">
                <a:solidFill>
                  <a:srgbClr val="FFCC99"/>
                </a:solidFill>
              </a:rPr>
              <a:t>Strategies Readers Use</a:t>
            </a:r>
            <a:br>
              <a:rPr lang="en-US" sz="4300" dirty="0" smtClean="0">
                <a:solidFill>
                  <a:srgbClr val="FFCC99"/>
                </a:solidFill>
              </a:rPr>
            </a:br>
            <a:r>
              <a:rPr lang="en-US" sz="4300" dirty="0" smtClean="0">
                <a:solidFill>
                  <a:srgbClr val="FFCC99"/>
                </a:solidFill>
              </a:rPr>
              <a:t>to Understand Text</a:t>
            </a:r>
            <a:endParaRPr lang="en-US" sz="4300" dirty="0">
              <a:solidFill>
                <a:srgbClr val="FFCC99"/>
              </a:solidFill>
            </a:endParaRPr>
          </a:p>
        </p:txBody>
      </p:sp>
      <p:sp>
        <p:nvSpPr>
          <p:cNvPr id="3" name="Content Placeholder 2"/>
          <p:cNvSpPr>
            <a:spLocks noGrp="1"/>
          </p:cNvSpPr>
          <p:nvPr>
            <p:ph sz="half" idx="1"/>
          </p:nvPr>
        </p:nvSpPr>
        <p:spPr>
          <a:xfrm>
            <a:off x="457200" y="1742862"/>
            <a:ext cx="4114800" cy="3895938"/>
          </a:xfrm>
        </p:spPr>
        <p:txBody>
          <a:bodyPr/>
          <a:lstStyle/>
          <a:p>
            <a:r>
              <a:rPr lang="en-US" sz="3200" dirty="0" smtClean="0"/>
              <a:t>Draw inferences </a:t>
            </a:r>
          </a:p>
          <a:p>
            <a:r>
              <a:rPr lang="en-US" sz="3200" dirty="0" smtClean="0"/>
              <a:t>Predict</a:t>
            </a:r>
          </a:p>
          <a:p>
            <a:r>
              <a:rPr lang="en-US" sz="3200" dirty="0" smtClean="0"/>
              <a:t>Self-monitor</a:t>
            </a:r>
          </a:p>
          <a:p>
            <a:r>
              <a:rPr lang="en-US" sz="3200" dirty="0" smtClean="0"/>
              <a:t>Retell and summarize</a:t>
            </a:r>
          </a:p>
          <a:p>
            <a:r>
              <a:rPr lang="en-US" sz="3200" dirty="0" smtClean="0"/>
              <a:t>Activate prior knowledge </a:t>
            </a:r>
          </a:p>
          <a:p>
            <a:r>
              <a:rPr lang="en-US" sz="3200" dirty="0" smtClean="0"/>
              <a:t>Draw conclusions</a:t>
            </a:r>
            <a:endParaRPr lang="en-US" dirty="0"/>
          </a:p>
        </p:txBody>
      </p:sp>
      <p:sp>
        <p:nvSpPr>
          <p:cNvPr id="4" name="Content Placeholder 3"/>
          <p:cNvSpPr>
            <a:spLocks noGrp="1"/>
          </p:cNvSpPr>
          <p:nvPr>
            <p:ph sz="half" idx="2"/>
          </p:nvPr>
        </p:nvSpPr>
        <p:spPr>
          <a:xfrm>
            <a:off x="4648200" y="1742609"/>
            <a:ext cx="4114800" cy="3134191"/>
          </a:xfrm>
        </p:spPr>
        <p:txBody>
          <a:bodyPr/>
          <a:lstStyle/>
          <a:p>
            <a:r>
              <a:rPr lang="en-US" sz="3200" dirty="0" smtClean="0"/>
              <a:t>Use knowledge of text structures </a:t>
            </a:r>
          </a:p>
          <a:p>
            <a:r>
              <a:rPr lang="en-US" sz="3200" dirty="0" smtClean="0"/>
              <a:t>Visualize before, during, and after reading</a:t>
            </a:r>
          </a:p>
          <a:p>
            <a:r>
              <a:rPr lang="en-US" sz="3200" dirty="0" smtClean="0"/>
              <a:t>Ask questions</a:t>
            </a:r>
            <a:endParaRPr lang="en-US" sz="32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09398"/>
          </a:xfrm>
        </p:spPr>
        <p:txBody>
          <a:bodyPr/>
          <a:lstStyle/>
          <a:p>
            <a:r>
              <a:rPr lang="en-US" dirty="0" smtClean="0"/>
              <a:t>Reading Skills</a:t>
            </a:r>
            <a:endParaRPr lang="en-US" dirty="0"/>
          </a:p>
        </p:txBody>
      </p:sp>
      <p:sp>
        <p:nvSpPr>
          <p:cNvPr id="3" name="Content Placeholder 2"/>
          <p:cNvSpPr>
            <a:spLocks noGrp="1"/>
          </p:cNvSpPr>
          <p:nvPr>
            <p:ph idx="1"/>
          </p:nvPr>
        </p:nvSpPr>
        <p:spPr>
          <a:xfrm>
            <a:off x="1447800" y="1752600"/>
            <a:ext cx="3200400" cy="1656864"/>
          </a:xfrm>
        </p:spPr>
        <p:txBody>
          <a:bodyPr/>
          <a:lstStyle/>
          <a:p>
            <a:r>
              <a:rPr lang="en-US" dirty="0" smtClean="0"/>
              <a:t>Decoding</a:t>
            </a:r>
          </a:p>
          <a:p>
            <a:r>
              <a:rPr lang="en-US" dirty="0" smtClean="0"/>
              <a:t>Fluency</a:t>
            </a:r>
          </a:p>
          <a:p>
            <a:r>
              <a:rPr lang="en-US" dirty="0" smtClean="0"/>
              <a:t>Vocabulary</a:t>
            </a:r>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71252"/>
            <a:ext cx="8229600" cy="595548"/>
          </a:xfrm>
        </p:spPr>
        <p:txBody>
          <a:bodyPr/>
          <a:lstStyle/>
          <a:p>
            <a:pPr eaLnBrk="1" hangingPunct="1">
              <a:lnSpc>
                <a:spcPct val="90000"/>
              </a:lnSpc>
              <a:defRPr/>
            </a:pPr>
            <a:r>
              <a:rPr lang="en-US" sz="4300" dirty="0" smtClean="0">
                <a:solidFill>
                  <a:srgbClr val="FFCC99"/>
                </a:solidFill>
              </a:rPr>
              <a:t>Strategies for Reading Comprehension</a:t>
            </a:r>
          </a:p>
        </p:txBody>
      </p:sp>
      <p:sp>
        <p:nvSpPr>
          <p:cNvPr id="63491" name="Rectangle 3"/>
          <p:cNvSpPr>
            <a:spLocks noGrp="1" noChangeArrowheads="1"/>
          </p:cNvSpPr>
          <p:nvPr>
            <p:ph sz="half" idx="1"/>
          </p:nvPr>
        </p:nvSpPr>
        <p:spPr>
          <a:xfrm>
            <a:off x="533400" y="1905000"/>
            <a:ext cx="4038600" cy="828432"/>
          </a:xfrm>
        </p:spPr>
        <p:txBody>
          <a:bodyPr/>
          <a:lstStyle/>
          <a:p>
            <a:pPr eaLnBrk="1" hangingPunct="1">
              <a:buClr>
                <a:schemeClr val="accent6"/>
              </a:buClr>
              <a:defRPr/>
            </a:pPr>
            <a:endParaRPr lang="en-US" dirty="0" smtClean="0"/>
          </a:p>
          <a:p>
            <a:pPr algn="r" eaLnBrk="1" hangingPunct="1">
              <a:buClr>
                <a:schemeClr val="accent6"/>
              </a:buClr>
              <a:buFontTx/>
              <a:buNone/>
              <a:defRPr/>
            </a:pPr>
            <a:endParaRPr lang="en-US" sz="2000" i="1" dirty="0" smtClean="0"/>
          </a:p>
        </p:txBody>
      </p:sp>
      <p:pic>
        <p:nvPicPr>
          <p:cNvPr id="6" name="Picture 5" descr="8.1.png"/>
          <p:cNvPicPr>
            <a:picLocks noChangeAspect="1"/>
          </p:cNvPicPr>
          <p:nvPr/>
        </p:nvPicPr>
        <p:blipFill>
          <a:blip r:embed="rId2" cstate="print"/>
          <a:stretch>
            <a:fillRect/>
          </a:stretch>
        </p:blipFill>
        <p:spPr>
          <a:xfrm>
            <a:off x="304800" y="1981200"/>
            <a:ext cx="8596999" cy="3566162"/>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30188"/>
            <a:ext cx="8382000" cy="1772793"/>
          </a:xfrm>
        </p:spPr>
        <p:txBody>
          <a:bodyPr/>
          <a:lstStyle/>
          <a:p>
            <a:pPr eaLnBrk="1" hangingPunct="1">
              <a:defRPr/>
            </a:pPr>
            <a:r>
              <a:rPr lang="en-US" sz="4300" dirty="0" smtClean="0">
                <a:solidFill>
                  <a:srgbClr val="FFCC99"/>
                </a:solidFill>
              </a:rPr>
              <a:t>Reading Strategies</a:t>
            </a:r>
            <a:r>
              <a:rPr lang="en-US" dirty="0" smtClean="0">
                <a:solidFill>
                  <a:srgbClr val="FFCC99"/>
                </a:solidFill>
              </a:rPr>
              <a:t>—</a:t>
            </a:r>
            <a:br>
              <a:rPr lang="en-US" dirty="0" smtClean="0">
                <a:solidFill>
                  <a:srgbClr val="FFCC99"/>
                </a:solidFill>
              </a:rPr>
            </a:br>
            <a:r>
              <a:rPr lang="en-US" sz="4000" dirty="0" smtClean="0">
                <a:solidFill>
                  <a:srgbClr val="FFCC99"/>
                </a:solidFill>
              </a:rPr>
              <a:t>Before and During Reading </a:t>
            </a:r>
            <a:br>
              <a:rPr lang="en-US" sz="4000" dirty="0" smtClean="0">
                <a:solidFill>
                  <a:srgbClr val="FFCC99"/>
                </a:solidFill>
              </a:rPr>
            </a:br>
            <a:endParaRPr lang="en-US" sz="4000" dirty="0" smtClean="0">
              <a:solidFill>
                <a:srgbClr val="FFCC99"/>
              </a:solidFill>
            </a:endParaRPr>
          </a:p>
        </p:txBody>
      </p:sp>
      <p:sp>
        <p:nvSpPr>
          <p:cNvPr id="68611" name="Rectangle 3"/>
          <p:cNvSpPr>
            <a:spLocks noGrp="1" noChangeArrowheads="1"/>
          </p:cNvSpPr>
          <p:nvPr>
            <p:ph sz="half" idx="1"/>
          </p:nvPr>
        </p:nvSpPr>
        <p:spPr>
          <a:xfrm>
            <a:off x="381000" y="1829891"/>
            <a:ext cx="4114800" cy="2513509"/>
          </a:xfrm>
        </p:spPr>
        <p:txBody>
          <a:bodyPr/>
          <a:lstStyle/>
          <a:p>
            <a:pPr eaLnBrk="1" hangingPunct="1">
              <a:buClr>
                <a:schemeClr val="accent6"/>
              </a:buClr>
              <a:defRPr/>
            </a:pPr>
            <a:r>
              <a:rPr lang="en-US" sz="3200" dirty="0" smtClean="0"/>
              <a:t>Before reading:</a:t>
            </a:r>
          </a:p>
          <a:p>
            <a:pPr lvl="1" eaLnBrk="1" hangingPunct="1">
              <a:buClr>
                <a:schemeClr val="bg1">
                  <a:lumMod val="60000"/>
                  <a:lumOff val="40000"/>
                </a:schemeClr>
              </a:buClr>
              <a:defRPr/>
            </a:pPr>
            <a:r>
              <a:rPr lang="en-US" sz="2800" dirty="0" smtClean="0"/>
              <a:t>Predicting</a:t>
            </a:r>
          </a:p>
          <a:p>
            <a:pPr lvl="1" eaLnBrk="1" hangingPunct="1">
              <a:buClr>
                <a:schemeClr val="bg1">
                  <a:lumMod val="60000"/>
                  <a:lumOff val="40000"/>
                </a:schemeClr>
              </a:buClr>
              <a:defRPr/>
            </a:pPr>
            <a:r>
              <a:rPr lang="en-US" sz="2800" dirty="0" smtClean="0"/>
              <a:t>Setting a purpose</a:t>
            </a:r>
          </a:p>
          <a:p>
            <a:pPr lvl="1" eaLnBrk="1" hangingPunct="1">
              <a:buClr>
                <a:schemeClr val="bg1">
                  <a:lumMod val="60000"/>
                  <a:lumOff val="40000"/>
                </a:schemeClr>
              </a:buClr>
              <a:defRPr/>
            </a:pPr>
            <a:endParaRPr lang="en-US" dirty="0" smtClean="0"/>
          </a:p>
          <a:p>
            <a:pPr eaLnBrk="1" hangingPunct="1">
              <a:buClr>
                <a:schemeClr val="accent6"/>
              </a:buClr>
              <a:defRPr/>
            </a:pPr>
            <a:endParaRPr lang="en-US" dirty="0" smtClean="0"/>
          </a:p>
        </p:txBody>
      </p:sp>
      <p:sp>
        <p:nvSpPr>
          <p:cNvPr id="4" name="Content Placeholder 3"/>
          <p:cNvSpPr>
            <a:spLocks noGrp="1"/>
          </p:cNvSpPr>
          <p:nvPr>
            <p:ph sz="half" idx="2"/>
          </p:nvPr>
        </p:nvSpPr>
        <p:spPr>
          <a:xfrm>
            <a:off x="4648200" y="1807394"/>
            <a:ext cx="4114800" cy="3526606"/>
          </a:xfrm>
        </p:spPr>
        <p:txBody>
          <a:bodyPr/>
          <a:lstStyle/>
          <a:p>
            <a:pPr>
              <a:buClr>
                <a:schemeClr val="accent6"/>
              </a:buClr>
              <a:defRPr/>
            </a:pPr>
            <a:r>
              <a:rPr lang="en-US" sz="3200" dirty="0" smtClean="0"/>
              <a:t>During reading:</a:t>
            </a:r>
          </a:p>
          <a:p>
            <a:pPr lvl="1">
              <a:buClr>
                <a:schemeClr val="bg1">
                  <a:lumMod val="60000"/>
                  <a:lumOff val="40000"/>
                </a:schemeClr>
              </a:buClr>
              <a:defRPr/>
            </a:pPr>
            <a:r>
              <a:rPr lang="en-US" sz="2800" dirty="0" smtClean="0"/>
              <a:t>Making inferences</a:t>
            </a:r>
          </a:p>
          <a:p>
            <a:pPr lvl="1">
              <a:buClr>
                <a:schemeClr val="bg1">
                  <a:lumMod val="60000"/>
                  <a:lumOff val="40000"/>
                </a:schemeClr>
              </a:buClr>
              <a:defRPr/>
            </a:pPr>
            <a:r>
              <a:rPr lang="en-US" sz="2800" dirty="0" smtClean="0"/>
              <a:t>Self-monitoring</a:t>
            </a:r>
          </a:p>
          <a:p>
            <a:pPr lvl="1">
              <a:buClr>
                <a:schemeClr val="bg1">
                  <a:lumMod val="60000"/>
                  <a:lumOff val="40000"/>
                </a:schemeClr>
              </a:buClr>
              <a:defRPr/>
            </a:pPr>
            <a:r>
              <a:rPr lang="en-US" sz="2800" dirty="0" smtClean="0"/>
              <a:t>Visualizing</a:t>
            </a:r>
          </a:p>
          <a:p>
            <a:pPr lvl="1">
              <a:buClr>
                <a:schemeClr val="bg1">
                  <a:lumMod val="60000"/>
                  <a:lumOff val="40000"/>
                </a:schemeClr>
              </a:buClr>
              <a:defRPr/>
            </a:pPr>
            <a:r>
              <a:rPr lang="en-US" sz="2800" dirty="0" smtClean="0"/>
              <a:t>Connecting prior knowledge to texts</a:t>
            </a: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30188"/>
            <a:ext cx="8382000" cy="1163395"/>
          </a:xfrm>
        </p:spPr>
        <p:txBody>
          <a:bodyPr/>
          <a:lstStyle/>
          <a:p>
            <a:pPr eaLnBrk="1" hangingPunct="1">
              <a:defRPr/>
            </a:pPr>
            <a:r>
              <a:rPr lang="en-US" sz="4300" dirty="0" smtClean="0"/>
              <a:t>Connecting Prior Knowledge to Texts—</a:t>
            </a:r>
            <a:r>
              <a:rPr lang="en-US" sz="4000" dirty="0" smtClean="0"/>
              <a:t/>
            </a:r>
            <a:br>
              <a:rPr lang="en-US" sz="4000" dirty="0" smtClean="0"/>
            </a:br>
            <a:r>
              <a:rPr lang="en-US" sz="4000" dirty="0" smtClean="0"/>
              <a:t>Background Knowledge</a:t>
            </a:r>
          </a:p>
        </p:txBody>
      </p:sp>
      <p:sp>
        <p:nvSpPr>
          <p:cNvPr id="44035" name="Rectangle 3"/>
          <p:cNvSpPr>
            <a:spLocks noGrp="1" noChangeArrowheads="1"/>
          </p:cNvSpPr>
          <p:nvPr>
            <p:ph idx="1"/>
          </p:nvPr>
        </p:nvSpPr>
        <p:spPr>
          <a:xfrm>
            <a:off x="609600" y="1772136"/>
            <a:ext cx="8153400" cy="1656864"/>
          </a:xfrm>
        </p:spPr>
        <p:txBody>
          <a:bodyPr/>
          <a:lstStyle/>
          <a:p>
            <a:r>
              <a:rPr lang="en-US" dirty="0" smtClean="0"/>
              <a:t>Literary background </a:t>
            </a:r>
            <a:r>
              <a:rPr lang="en-US" sz="2800" dirty="0" smtClean="0"/>
              <a:t>(text-to-text connection)</a:t>
            </a:r>
          </a:p>
          <a:p>
            <a:r>
              <a:rPr lang="en-US" dirty="0" smtClean="0"/>
              <a:t>World knowledge </a:t>
            </a:r>
            <a:r>
              <a:rPr lang="en-US" sz="2800" dirty="0" smtClean="0"/>
              <a:t>(text-to-world connection)</a:t>
            </a:r>
          </a:p>
          <a:p>
            <a:r>
              <a:rPr lang="en-US" dirty="0" smtClean="0"/>
              <a:t>Life experiences </a:t>
            </a:r>
            <a:r>
              <a:rPr lang="en-US" sz="2800" dirty="0" smtClean="0"/>
              <a:t>(text-to-self connection)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8382000" cy="609398"/>
          </a:xfrm>
        </p:spPr>
        <p:txBody>
          <a:bodyPr/>
          <a:lstStyle/>
          <a:p>
            <a:pPr eaLnBrk="1" hangingPunct="1">
              <a:defRPr/>
            </a:pPr>
            <a:r>
              <a:rPr lang="en-US" dirty="0" smtClean="0"/>
              <a:t>Reading Strategies—</a:t>
            </a:r>
            <a:br>
              <a:rPr lang="en-US" dirty="0" smtClean="0"/>
            </a:br>
            <a:r>
              <a:rPr lang="en-US" sz="4000" dirty="0" smtClean="0"/>
              <a:t>After Reading </a:t>
            </a:r>
            <a:br>
              <a:rPr lang="en-US" sz="4000" dirty="0" smtClean="0"/>
            </a:br>
            <a:endParaRPr lang="en-US" sz="4000" dirty="0" smtClean="0"/>
          </a:p>
        </p:txBody>
      </p:sp>
      <p:sp>
        <p:nvSpPr>
          <p:cNvPr id="68611" name="Rectangle 3"/>
          <p:cNvSpPr>
            <a:spLocks noGrp="1" noChangeArrowheads="1"/>
          </p:cNvSpPr>
          <p:nvPr>
            <p:ph sz="half" idx="1"/>
          </p:nvPr>
        </p:nvSpPr>
        <p:spPr>
          <a:xfrm>
            <a:off x="533400" y="2501047"/>
            <a:ext cx="4114800" cy="2451953"/>
          </a:xfrm>
        </p:spPr>
        <p:txBody>
          <a:bodyPr/>
          <a:lstStyle/>
          <a:p>
            <a:pPr>
              <a:buClr>
                <a:schemeClr val="accent6"/>
              </a:buClr>
              <a:defRPr/>
            </a:pPr>
            <a:r>
              <a:rPr lang="en-US" dirty="0" smtClean="0"/>
              <a:t>Retelling story elements</a:t>
            </a:r>
          </a:p>
          <a:p>
            <a:pPr>
              <a:buClr>
                <a:schemeClr val="accent6"/>
              </a:buClr>
              <a:defRPr/>
            </a:pPr>
            <a:r>
              <a:rPr lang="en-US" dirty="0" smtClean="0"/>
              <a:t>Drawing conclusions</a:t>
            </a:r>
          </a:p>
          <a:p>
            <a:pPr>
              <a:buClr>
                <a:schemeClr val="accent6"/>
              </a:buClr>
              <a:defRPr/>
            </a:pPr>
            <a:r>
              <a:rPr lang="en-US" dirty="0" smtClean="0"/>
              <a:t>Elaborating on the author’s intent</a:t>
            </a:r>
          </a:p>
          <a:p>
            <a:pPr lvl="1" eaLnBrk="1" hangingPunct="1">
              <a:buClr>
                <a:schemeClr val="bg1">
                  <a:lumMod val="60000"/>
                  <a:lumOff val="40000"/>
                </a:schemeClr>
              </a:buClr>
              <a:defRPr/>
            </a:pPr>
            <a:endParaRPr lang="en-US" dirty="0" smtClean="0"/>
          </a:p>
          <a:p>
            <a:pPr eaLnBrk="1" hangingPunct="1">
              <a:buClr>
                <a:schemeClr val="accent6"/>
              </a:buClr>
              <a:defRPr/>
            </a:pPr>
            <a:endParaRPr lang="en-US" dirty="0" smtClean="0"/>
          </a:p>
        </p:txBody>
      </p:sp>
      <p:pic>
        <p:nvPicPr>
          <p:cNvPr id="1030" name="Picture 6" descr="C:\Users\mkt1\AppData\Local\Microsoft\Windows\Temporary Internet Files\Content.IE5\O0V8K44A\MP900439551[1].jpg"/>
          <p:cNvPicPr>
            <a:picLocks noChangeAspect="1" noChangeArrowheads="1"/>
          </p:cNvPicPr>
          <p:nvPr/>
        </p:nvPicPr>
        <p:blipFill>
          <a:blip r:embed="rId2" cstate="print"/>
          <a:srcRect/>
          <a:stretch>
            <a:fillRect/>
          </a:stretch>
        </p:blipFill>
        <p:spPr bwMode="auto">
          <a:xfrm>
            <a:off x="5334000" y="1583786"/>
            <a:ext cx="3114185" cy="4664614"/>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and Critical Literacy</a:t>
            </a:r>
            <a:endParaRPr lang="en-US" dirty="0"/>
          </a:p>
        </p:txBody>
      </p:sp>
      <p:sp>
        <p:nvSpPr>
          <p:cNvPr id="3" name="Content Placeholder 2"/>
          <p:cNvSpPr>
            <a:spLocks noGrp="1"/>
          </p:cNvSpPr>
          <p:nvPr>
            <p:ph idx="1"/>
          </p:nvPr>
        </p:nvSpPr>
        <p:spPr>
          <a:xfrm>
            <a:off x="609600" y="1066800"/>
            <a:ext cx="7924800" cy="4824398"/>
          </a:xfrm>
        </p:spPr>
        <p:txBody>
          <a:bodyPr/>
          <a:lstStyle/>
          <a:p>
            <a:pPr>
              <a:buNone/>
            </a:pPr>
            <a:r>
              <a:rPr lang="en-US" sz="2800" dirty="0" smtClean="0"/>
              <a:t>Goal of critical literacy is for teachers to “encourage students to recognize connections between their lives and the lives of real or imagined story characters . . . to explore authors’ possible biases, and to reflect on how to take social action to create a more compassionate world”  </a:t>
            </a:r>
            <a:r>
              <a:rPr lang="en-US" sz="2400" dirty="0" smtClean="0"/>
              <a:t>(Richards, 2006, p. 193).</a:t>
            </a:r>
          </a:p>
          <a:p>
            <a:endParaRPr lang="en-US" sz="2400" dirty="0" smtClean="0"/>
          </a:p>
          <a:p>
            <a:pPr algn="ctr">
              <a:buNone/>
            </a:pPr>
            <a:r>
              <a:rPr lang="en-US" sz="2800" dirty="0" smtClean="0"/>
              <a:t>Do you believe it is a teacher’s responsibility to help students learn how to “create a more compassionate world”? Why or why not?</a:t>
            </a:r>
          </a:p>
          <a:p>
            <a:pPr>
              <a:buNone/>
            </a:pPr>
            <a:endParaRPr lang="en-US" sz="2000" dirty="0"/>
          </a:p>
        </p:txBody>
      </p:sp>
    </p:spTree>
  </p:cSld>
  <p:clrMapOvr>
    <a:masterClrMapping/>
  </p:clrMapOvr>
  <p:transition>
    <p:fade/>
  </p:transition>
</p:sld>
</file>

<file path=ppt/theme/theme1.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866</Words>
  <Application>Microsoft Office PowerPoint</Application>
  <PresentationFormat>On-screen Show (4:3)</PresentationFormat>
  <Paragraphs>147</Paragraphs>
  <Slides>25</Slides>
  <Notes>1</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Globe</vt:lpstr>
      <vt:lpstr>Theme1</vt:lpstr>
      <vt:lpstr>White with Courier font for code slides</vt:lpstr>
      <vt:lpstr>Comprehension  of Narrative Text</vt:lpstr>
      <vt:lpstr>Reflections on  Reading Comprehension</vt:lpstr>
      <vt:lpstr>Strategies Readers Use to Understand Text</vt:lpstr>
      <vt:lpstr>Reading Skills</vt:lpstr>
      <vt:lpstr>Strategies for Reading Comprehension</vt:lpstr>
      <vt:lpstr>Reading Strategies— Before and During Reading  </vt:lpstr>
      <vt:lpstr>Connecting Prior Knowledge to Texts— Background Knowledge</vt:lpstr>
      <vt:lpstr>Reading Strategies— After Reading  </vt:lpstr>
      <vt:lpstr>Comprehension and Critical Literacy</vt:lpstr>
      <vt:lpstr>Critical Literacy Themes</vt:lpstr>
      <vt:lpstr>Questions to Encourage a Critical Stance</vt:lpstr>
      <vt:lpstr>Behaviors and Characteristics  of Poor Readers (Richek et al., 2006)</vt:lpstr>
      <vt:lpstr>Behaviors and Characteristics  of Poor Readers (Richek et al., 2006)</vt:lpstr>
      <vt:lpstr>Assessment of Narrative Comprehension: Informal</vt:lpstr>
      <vt:lpstr>English Learners and  Narrative Texts</vt:lpstr>
      <vt:lpstr>Selecting Narrative Texts  for English Learners</vt:lpstr>
      <vt:lpstr>Teaching Comprehension Strategies  to Poor Readers</vt:lpstr>
      <vt:lpstr>Before, During, &amp; After Reading Strategies (Santoro et al., 2008)</vt:lpstr>
      <vt:lpstr>Intervention Strategies  Focusing on Narrative Comprehension</vt:lpstr>
      <vt:lpstr>More Intervention Strategies</vt:lpstr>
      <vt:lpstr>More Intervention Strategies</vt:lpstr>
      <vt:lpstr>Sample Story Web (Story Map)</vt:lpstr>
      <vt:lpstr>Character Perspective Chart For Characters in The Farewell Symphony</vt:lpstr>
      <vt:lpstr>Technology and Comprehension  of Narrative Text</vt:lpstr>
      <vt:lpstr>Related Video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Comprehension of Narrative Text</dc:title>
  <dc:creator>Merlyn  De Vries</dc:creator>
  <cp:lastModifiedBy>Jeanie</cp:lastModifiedBy>
  <cp:revision>104</cp:revision>
  <cp:lastPrinted>1601-01-01T00:00:00Z</cp:lastPrinted>
  <dcterms:created xsi:type="dcterms:W3CDTF">2003-11-02T22:12:19Z</dcterms:created>
  <dcterms:modified xsi:type="dcterms:W3CDTF">2012-12-21T23:24:44Z</dcterms:modified>
</cp:coreProperties>
</file>