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27" r:id="rId2"/>
    <p:sldMasterId id="2147483740" r:id="rId3"/>
  </p:sldMasterIdLst>
  <p:notesMasterIdLst>
    <p:notesMasterId r:id="rId27"/>
  </p:notesMasterIdLst>
  <p:handoutMasterIdLst>
    <p:handoutMasterId r:id="rId28"/>
  </p:handoutMasterIdLst>
  <p:sldIdLst>
    <p:sldId id="280" r:id="rId4"/>
    <p:sldId id="274" r:id="rId5"/>
    <p:sldId id="281" r:id="rId6"/>
    <p:sldId id="282" r:id="rId7"/>
    <p:sldId id="271" r:id="rId8"/>
    <p:sldId id="256" r:id="rId9"/>
    <p:sldId id="283" r:id="rId10"/>
    <p:sldId id="284" r:id="rId11"/>
    <p:sldId id="296" r:id="rId12"/>
    <p:sldId id="286" r:id="rId13"/>
    <p:sldId id="287" r:id="rId14"/>
    <p:sldId id="288" r:id="rId15"/>
    <p:sldId id="259" r:id="rId16"/>
    <p:sldId id="265" r:id="rId17"/>
    <p:sldId id="290" r:id="rId18"/>
    <p:sldId id="293" r:id="rId19"/>
    <p:sldId id="291" r:id="rId20"/>
    <p:sldId id="292" r:id="rId21"/>
    <p:sldId id="260" r:id="rId22"/>
    <p:sldId id="294" r:id="rId23"/>
    <p:sldId id="263" r:id="rId24"/>
    <p:sldId id="295" r:id="rId25"/>
    <p:sldId id="297" r:id="rId26"/>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5" autoAdjust="0"/>
    <p:restoredTop sz="94660"/>
  </p:normalViewPr>
  <p:slideViewPr>
    <p:cSldViewPr>
      <p:cViewPr>
        <p:scale>
          <a:sx n="100" d="100"/>
          <a:sy n="100" d="100"/>
        </p:scale>
        <p:origin x="-55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48131"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813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48133"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6F25C274-393F-4B45-A11B-0870D9918CD9}" type="slidenum">
              <a:rPr lang="en-US"/>
              <a:pPr>
                <a:defRPr/>
              </a:pPr>
              <a:t>‹#›</a:t>
            </a:fld>
            <a:endParaRPr lang="en-US"/>
          </a:p>
        </p:txBody>
      </p:sp>
    </p:spTree>
    <p:extLst>
      <p:ext uri="{BB962C8B-B14F-4D97-AF65-F5344CB8AC3E}">
        <p14:creationId xmlns:p14="http://schemas.microsoft.com/office/powerpoint/2010/main" val="146683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5A8B48F0-BF1D-4F58-B9F3-71EB862AD4B8}"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4C68AD52-D2A1-4419-8E5B-93FB517D6D85}" type="slidenum">
              <a:rPr lang="en-US" smtClean="0"/>
              <a:pPr/>
              <a:t>‹#›</a:t>
            </a:fld>
            <a:endParaRPr lang="en-US"/>
          </a:p>
        </p:txBody>
      </p:sp>
    </p:spTree>
    <p:extLst>
      <p:ext uri="{BB962C8B-B14F-4D97-AF65-F5344CB8AC3E}">
        <p14:creationId xmlns:p14="http://schemas.microsoft.com/office/powerpoint/2010/main" val="256975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5:23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dirty="0"/>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153C840-5710-41AD-8F6D-7F98609AEF2A}"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C444B41-5F77-4E40-9F89-4A46ADD9EA98}"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solidFill>
                  <a:srgbClr val="FFCC66"/>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6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13AB30F-6E2B-4F00-BF52-FE864ED3DA96}"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53E0BC7-7255-4C5F-A6AA-4B059449B6B2}"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B579AD8-BA3C-40F5-8631-4F7C8914D2E8}"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09FD7F1E-ED06-4FEA-8C4B-470C5C420B40}"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0875771-5C5B-4B6F-B35F-5F55E3F002F1}"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15B0DCCD-FC43-41BA-9E24-2241F4AA5F12}"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FCCE57C-5E64-49BE-91DB-BF658BC83AD3}"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F05F01A-2818-4F61-A692-25B10C431D5C}"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151DB8F0-01B0-4CDA-B9F7-002D908624F6}"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286000" indent="-457200" algn="l" rtl="0" eaLnBrk="0" fontAlgn="base" hangingPunct="0">
        <a:spcBef>
          <a:spcPct val="20000"/>
        </a:spcBef>
        <a:spcAft>
          <a:spcPct val="0"/>
        </a:spcAft>
        <a:buClr>
          <a:schemeClr val="folHlink"/>
        </a:buClr>
        <a:buSzPct val="60000"/>
        <a:buFont typeface="Arial" charset="0"/>
        <a:buAutoNum type="arabicPeriod"/>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tinyurl.com/3ctvbop"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681913" cy="1523495"/>
          </a:xfrm>
        </p:spPr>
        <p:txBody>
          <a:bodyPr/>
          <a:lstStyle/>
          <a:p>
            <a:r>
              <a:rPr lang="en-US" dirty="0" smtClean="0">
                <a:solidFill>
                  <a:schemeClr val="accent2">
                    <a:lumMod val="20000"/>
                    <a:lumOff val="80000"/>
                  </a:schemeClr>
                </a:solidFill>
              </a:rPr>
              <a:t>Vocabulary Building</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9144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7</a:t>
            </a:r>
            <a:endParaRPr lang="en-US" dirty="0">
              <a:solidFill>
                <a:srgbClr val="FFCC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3763" y="697523"/>
            <a:ext cx="3655837" cy="3493477"/>
          </a:xfrm>
          <a:prstGeom prst="ellipse">
            <a:avLst/>
          </a:prstGeom>
          <a:noFill/>
          <a:ln w="19050">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Meeting the Vocabulary Needs </a:t>
            </a:r>
            <a:br>
              <a:rPr lang="en-US" dirty="0" smtClean="0"/>
            </a:br>
            <a:r>
              <a:rPr lang="en-US" dirty="0" smtClean="0"/>
              <a:t>of Struggling Readers</a:t>
            </a:r>
            <a:endParaRPr lang="en-US" dirty="0"/>
          </a:p>
        </p:txBody>
      </p:sp>
      <p:sp>
        <p:nvSpPr>
          <p:cNvPr id="3" name="Content Placeholder 2"/>
          <p:cNvSpPr>
            <a:spLocks noGrp="1"/>
          </p:cNvSpPr>
          <p:nvPr>
            <p:ph idx="1"/>
          </p:nvPr>
        </p:nvSpPr>
        <p:spPr>
          <a:xfrm>
            <a:off x="762000" y="1680230"/>
            <a:ext cx="7848600" cy="4544834"/>
          </a:xfrm>
        </p:spPr>
        <p:txBody>
          <a:bodyPr/>
          <a:lstStyle/>
          <a:p>
            <a:r>
              <a:rPr lang="en-US" sz="2800" dirty="0" smtClean="0"/>
              <a:t>Use word play to help them develop a love of words.</a:t>
            </a:r>
          </a:p>
          <a:p>
            <a:r>
              <a:rPr lang="en-US" sz="2800" dirty="0" smtClean="0"/>
              <a:t>Teach important words, discuss them, and revisit them often.</a:t>
            </a:r>
          </a:p>
          <a:p>
            <a:r>
              <a:rPr lang="en-US" sz="2800" dirty="0" smtClean="0"/>
              <a:t>Teach strategies so students can decipher new words as they encounter them.</a:t>
            </a:r>
          </a:p>
          <a:p>
            <a:r>
              <a:rPr lang="en-US" sz="2800" dirty="0" smtClean="0"/>
              <a:t>Provide a wide range of texts in a variety of contexts:</a:t>
            </a:r>
          </a:p>
          <a:p>
            <a:pPr lvl="1"/>
            <a:r>
              <a:rPr lang="en-US" sz="2400" dirty="0" smtClean="0"/>
              <a:t>Literature circles, guided reading groups, shared reading, book clubs</a:t>
            </a:r>
            <a:endParaRPr lang="en-US" sz="24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Meeting the Vocabulary Needs </a:t>
            </a:r>
            <a:br>
              <a:rPr lang="en-US" dirty="0" smtClean="0"/>
            </a:br>
            <a:r>
              <a:rPr lang="en-US" dirty="0" smtClean="0"/>
              <a:t>of English Learners</a:t>
            </a:r>
            <a:endParaRPr lang="en-US" dirty="0"/>
          </a:p>
        </p:txBody>
      </p:sp>
      <p:sp>
        <p:nvSpPr>
          <p:cNvPr id="3" name="Content Placeholder 2"/>
          <p:cNvSpPr>
            <a:spLocks noGrp="1"/>
          </p:cNvSpPr>
          <p:nvPr>
            <p:ph idx="1"/>
          </p:nvPr>
        </p:nvSpPr>
        <p:spPr>
          <a:xfrm>
            <a:off x="381000" y="1706130"/>
            <a:ext cx="8305800" cy="4573560"/>
          </a:xfrm>
        </p:spPr>
        <p:txBody>
          <a:bodyPr/>
          <a:lstStyle/>
          <a:p>
            <a:pPr>
              <a:lnSpc>
                <a:spcPct val="95000"/>
              </a:lnSpc>
            </a:pPr>
            <a:r>
              <a:rPr lang="en-US" sz="2800" dirty="0" smtClean="0"/>
              <a:t>Implement instruction that builds from one grade to the next</a:t>
            </a:r>
          </a:p>
          <a:p>
            <a:pPr>
              <a:lnSpc>
                <a:spcPct val="95000"/>
              </a:lnSpc>
            </a:pPr>
            <a:r>
              <a:rPr lang="en-US" sz="2800" dirty="0" smtClean="0"/>
              <a:t>Teach high-frequency words in phrases</a:t>
            </a:r>
          </a:p>
          <a:p>
            <a:pPr>
              <a:lnSpc>
                <a:spcPct val="95000"/>
              </a:lnSpc>
            </a:pPr>
            <a:r>
              <a:rPr lang="en-US" sz="2800" dirty="0" smtClean="0"/>
              <a:t>Teach higher-level or academic words</a:t>
            </a:r>
          </a:p>
          <a:p>
            <a:pPr>
              <a:lnSpc>
                <a:spcPct val="95000"/>
              </a:lnSpc>
            </a:pPr>
            <a:r>
              <a:rPr lang="en-US" sz="2800" dirty="0" smtClean="0"/>
              <a:t>Teach strategies that help learners infer word meanings</a:t>
            </a:r>
          </a:p>
          <a:p>
            <a:pPr>
              <a:lnSpc>
                <a:spcPct val="95000"/>
              </a:lnSpc>
            </a:pPr>
            <a:r>
              <a:rPr lang="en-US" sz="2800" dirty="0" smtClean="0"/>
              <a:t>Be real when teaching new words and definitions:</a:t>
            </a:r>
            <a:endParaRPr lang="en-US" sz="2400" dirty="0" smtClean="0"/>
          </a:p>
          <a:p>
            <a:pPr lvl="1">
              <a:lnSpc>
                <a:spcPct val="95000"/>
              </a:lnSpc>
            </a:pPr>
            <a:r>
              <a:rPr lang="en-US" sz="2400" dirty="0" smtClean="0"/>
              <a:t>Real objects, visual images, graphic organizers, drama</a:t>
            </a:r>
          </a:p>
          <a:p>
            <a:pPr>
              <a:lnSpc>
                <a:spcPct val="95000"/>
              </a:lnSpc>
            </a:pPr>
            <a:r>
              <a:rPr lang="en-US" sz="2800" dirty="0" smtClean="0"/>
              <a:t>Engage students in activities that will help them learn new words </a:t>
            </a:r>
            <a:endParaRPr lang="en-US" sz="28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Accepting Students </a:t>
            </a:r>
            <a:br>
              <a:rPr lang="en-US" dirty="0" smtClean="0"/>
            </a:br>
            <a:r>
              <a:rPr lang="en-US" dirty="0" smtClean="0"/>
              <a:t>and Their Limited Vocabulary</a:t>
            </a:r>
            <a:endParaRPr lang="en-US" dirty="0"/>
          </a:p>
        </p:txBody>
      </p:sp>
      <p:sp>
        <p:nvSpPr>
          <p:cNvPr id="3" name="Content Placeholder 2"/>
          <p:cNvSpPr>
            <a:spLocks noGrp="1"/>
          </p:cNvSpPr>
          <p:nvPr>
            <p:ph idx="1"/>
          </p:nvPr>
        </p:nvSpPr>
        <p:spPr>
          <a:xfrm>
            <a:off x="533400" y="1818809"/>
            <a:ext cx="8001000" cy="3626634"/>
          </a:xfrm>
        </p:spPr>
        <p:txBody>
          <a:bodyPr/>
          <a:lstStyle/>
          <a:p>
            <a:r>
              <a:rPr lang="en-US" dirty="0" smtClean="0"/>
              <a:t>Be patient</a:t>
            </a:r>
          </a:p>
          <a:p>
            <a:r>
              <a:rPr lang="en-US" dirty="0" smtClean="0"/>
              <a:t>Work to develop students’ oral/aural language abilities and their reading skills simultaneously</a:t>
            </a:r>
          </a:p>
          <a:p>
            <a:r>
              <a:rPr lang="en-US" dirty="0" smtClean="0"/>
              <a:t>Provide students with help in an environment that focuses on strengths and successes and that minimizes weaknesses</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solidFill>
                  <a:srgbClr val="FFCC99"/>
                </a:solidFill>
              </a:rPr>
              <a:t>Assessment of Vocabulary</a:t>
            </a:r>
          </a:p>
        </p:txBody>
      </p:sp>
      <p:sp>
        <p:nvSpPr>
          <p:cNvPr id="45059" name="Rectangle 3"/>
          <p:cNvSpPr>
            <a:spLocks noGrp="1" noChangeArrowheads="1"/>
          </p:cNvSpPr>
          <p:nvPr>
            <p:ph sz="half" idx="1"/>
          </p:nvPr>
        </p:nvSpPr>
        <p:spPr>
          <a:xfrm>
            <a:off x="381000" y="1411553"/>
            <a:ext cx="4114800" cy="4047262"/>
          </a:xfrm>
        </p:spPr>
        <p:txBody>
          <a:bodyPr/>
          <a:lstStyle/>
          <a:p>
            <a:pPr eaLnBrk="1" hangingPunct="1">
              <a:buClr>
                <a:schemeClr val="accent6"/>
              </a:buClr>
              <a:defRPr/>
            </a:pPr>
            <a:r>
              <a:rPr lang="en-US" sz="3200" dirty="0" smtClean="0"/>
              <a:t>Informal assessment</a:t>
            </a:r>
          </a:p>
          <a:p>
            <a:pPr lvl="1" eaLnBrk="1" hangingPunct="1">
              <a:buClr>
                <a:schemeClr val="bg1">
                  <a:lumMod val="60000"/>
                  <a:lumOff val="40000"/>
                </a:schemeClr>
              </a:buClr>
              <a:defRPr/>
            </a:pPr>
            <a:r>
              <a:rPr lang="en-US" sz="2800" dirty="0" smtClean="0"/>
              <a:t>Conversation and observation</a:t>
            </a:r>
          </a:p>
          <a:p>
            <a:pPr lvl="1" eaLnBrk="1" hangingPunct="1">
              <a:buClr>
                <a:schemeClr val="bg1">
                  <a:lumMod val="60000"/>
                  <a:lumOff val="40000"/>
                </a:schemeClr>
              </a:buClr>
              <a:defRPr/>
            </a:pPr>
            <a:r>
              <a:rPr lang="en-US" sz="2800" dirty="0" smtClean="0"/>
              <a:t>Cloze tests</a:t>
            </a:r>
          </a:p>
          <a:p>
            <a:pPr lvl="1" eaLnBrk="1" hangingPunct="1">
              <a:buClr>
                <a:schemeClr val="bg1">
                  <a:lumMod val="60000"/>
                  <a:lumOff val="40000"/>
                </a:schemeClr>
              </a:buClr>
              <a:defRPr/>
            </a:pPr>
            <a:r>
              <a:rPr lang="en-US" sz="2800" dirty="0" smtClean="0"/>
              <a:t>Maze tests</a:t>
            </a:r>
          </a:p>
          <a:p>
            <a:pPr lvl="1" eaLnBrk="1" hangingPunct="1">
              <a:buClr>
                <a:schemeClr val="bg1">
                  <a:lumMod val="60000"/>
                  <a:lumOff val="40000"/>
                </a:schemeClr>
              </a:buClr>
              <a:defRPr/>
            </a:pPr>
            <a:r>
              <a:rPr lang="en-US" sz="2800" dirty="0" smtClean="0"/>
              <a:t>Zip tests</a:t>
            </a:r>
          </a:p>
          <a:p>
            <a:pPr lvl="1" eaLnBrk="1" hangingPunct="1">
              <a:buClr>
                <a:schemeClr val="bg1">
                  <a:lumMod val="60000"/>
                  <a:lumOff val="40000"/>
                </a:schemeClr>
              </a:buClr>
              <a:defRPr/>
            </a:pPr>
            <a:r>
              <a:rPr lang="en-US" sz="2800" dirty="0" smtClean="0"/>
              <a:t>Synonym tests</a:t>
            </a:r>
          </a:p>
          <a:p>
            <a:pPr lvl="1" eaLnBrk="1" hangingPunct="1">
              <a:buClr>
                <a:schemeClr val="bg1">
                  <a:lumMod val="60000"/>
                  <a:lumOff val="40000"/>
                </a:schemeClr>
              </a:buClr>
              <a:defRPr/>
            </a:pPr>
            <a:r>
              <a:rPr lang="en-US" sz="2800" dirty="0" smtClean="0"/>
              <a:t>Checklists</a:t>
            </a:r>
          </a:p>
        </p:txBody>
      </p:sp>
      <p:sp>
        <p:nvSpPr>
          <p:cNvPr id="4" name="Content Placeholder 3"/>
          <p:cNvSpPr>
            <a:spLocks noGrp="1"/>
          </p:cNvSpPr>
          <p:nvPr>
            <p:ph sz="half" idx="2"/>
          </p:nvPr>
        </p:nvSpPr>
        <p:spPr>
          <a:xfrm>
            <a:off x="4648200" y="1411553"/>
            <a:ext cx="4114800" cy="3436838"/>
          </a:xfrm>
        </p:spPr>
        <p:txBody>
          <a:bodyPr/>
          <a:lstStyle/>
          <a:p>
            <a:pPr>
              <a:buClr>
                <a:schemeClr val="accent6"/>
              </a:buClr>
              <a:defRPr/>
            </a:pPr>
            <a:r>
              <a:rPr lang="en-US" sz="3200" dirty="0" smtClean="0"/>
              <a:t>Formal assessment</a:t>
            </a:r>
          </a:p>
          <a:p>
            <a:pPr lvl="1">
              <a:buClr>
                <a:schemeClr val="bg1">
                  <a:lumMod val="60000"/>
                  <a:lumOff val="40000"/>
                </a:schemeClr>
              </a:buClr>
              <a:defRPr/>
            </a:pPr>
            <a:r>
              <a:rPr lang="en-US" sz="2800" dirty="0" smtClean="0"/>
              <a:t>Standardized achievement tests</a:t>
            </a:r>
          </a:p>
          <a:p>
            <a:pPr lvl="1">
              <a:buClr>
                <a:schemeClr val="bg1">
                  <a:lumMod val="60000"/>
                  <a:lumOff val="40000"/>
                </a:schemeClr>
              </a:buClr>
              <a:defRPr/>
            </a:pPr>
            <a:r>
              <a:rPr lang="en-US" sz="2800" dirty="0" smtClean="0"/>
              <a:t>Group diagnostic tests</a:t>
            </a:r>
          </a:p>
          <a:p>
            <a:pPr lvl="1">
              <a:buClr>
                <a:schemeClr val="bg1">
                  <a:lumMod val="60000"/>
                  <a:lumOff val="40000"/>
                </a:schemeClr>
              </a:buClr>
              <a:defRPr/>
            </a:pPr>
            <a:r>
              <a:rPr lang="en-US" sz="2800" dirty="0" smtClean="0"/>
              <a:t>Individual diagnostic reading tests</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81000"/>
            <a:ext cx="8686800" cy="1634294"/>
          </a:xfrm>
        </p:spPr>
        <p:txBody>
          <a:bodyPr/>
          <a:lstStyle/>
          <a:p>
            <a:pPr eaLnBrk="1" hangingPunct="1">
              <a:lnSpc>
                <a:spcPct val="90000"/>
              </a:lnSpc>
              <a:defRPr/>
            </a:pPr>
            <a:r>
              <a:rPr lang="en-US" sz="4000" dirty="0" smtClean="0"/>
              <a:t>Vocabulary Growth Checklist</a:t>
            </a:r>
            <a:r>
              <a:rPr lang="en-US" sz="4600" dirty="0" smtClean="0"/>
              <a:t> </a:t>
            </a:r>
            <a:r>
              <a:rPr lang="en-US" dirty="0" smtClean="0"/>
              <a:t>For First Grade</a:t>
            </a:r>
            <a:r>
              <a:rPr lang="en-US" sz="3600" dirty="0" smtClean="0"/>
              <a:t> </a:t>
            </a:r>
            <a:r>
              <a:rPr lang="en-US" sz="3200" dirty="0" smtClean="0"/>
              <a:t>Based on Florida State Standards</a:t>
            </a:r>
            <a:r>
              <a:rPr lang="en-US" sz="3600" dirty="0" smtClean="0"/>
              <a:t/>
            </a:r>
            <a:br>
              <a:rPr lang="en-US" sz="3600" dirty="0" smtClean="0"/>
            </a:br>
            <a:endParaRPr lang="en-US" sz="3600" dirty="0" smtClean="0"/>
          </a:p>
        </p:txBody>
      </p:sp>
      <p:pic>
        <p:nvPicPr>
          <p:cNvPr id="6" name="Picture 5" descr="7.4.png"/>
          <p:cNvPicPr>
            <a:picLocks noChangeAspect="1"/>
          </p:cNvPicPr>
          <p:nvPr/>
        </p:nvPicPr>
        <p:blipFill>
          <a:blip r:embed="rId2" cstate="print"/>
          <a:stretch>
            <a:fillRect/>
          </a:stretch>
        </p:blipFill>
        <p:spPr>
          <a:xfrm>
            <a:off x="304800" y="2057400"/>
            <a:ext cx="8526982" cy="391238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852"/>
            <a:ext cx="8382000" cy="595548"/>
          </a:xfrm>
        </p:spPr>
        <p:txBody>
          <a:bodyPr/>
          <a:lstStyle/>
          <a:p>
            <a:r>
              <a:rPr lang="en-US" dirty="0" smtClean="0"/>
              <a:t>Intervention Strategies and Activities</a:t>
            </a:r>
            <a:endParaRPr lang="en-US" dirty="0"/>
          </a:p>
        </p:txBody>
      </p:sp>
      <p:sp>
        <p:nvSpPr>
          <p:cNvPr id="3" name="Content Placeholder 2"/>
          <p:cNvSpPr>
            <a:spLocks noGrp="1"/>
          </p:cNvSpPr>
          <p:nvPr>
            <p:ph idx="1"/>
          </p:nvPr>
        </p:nvSpPr>
        <p:spPr>
          <a:xfrm>
            <a:off x="381000" y="1412875"/>
            <a:ext cx="8382000" cy="3100849"/>
          </a:xfrm>
        </p:spPr>
        <p:txBody>
          <a:bodyPr/>
          <a:lstStyle/>
          <a:p>
            <a:r>
              <a:rPr lang="en-US" dirty="0" smtClean="0"/>
              <a:t>Use a variety of strategies to prevent students from becoming complacent</a:t>
            </a:r>
          </a:p>
          <a:p>
            <a:r>
              <a:rPr lang="en-US" dirty="0" smtClean="0"/>
              <a:t>Make activities enjoyable and engaging</a:t>
            </a:r>
          </a:p>
          <a:p>
            <a:r>
              <a:rPr lang="en-US" dirty="0" smtClean="0"/>
              <a:t>Teach words in context:</a:t>
            </a:r>
          </a:p>
          <a:p>
            <a:pPr lvl="1"/>
            <a:r>
              <a:rPr lang="en-US" dirty="0" smtClean="0"/>
              <a:t>Associate words with the topic being studied, so they will be used and remembered.</a:t>
            </a: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000" smtClean="0"/>
              <a:t>Intervention Strategies </a:t>
            </a:r>
            <a:br>
              <a:rPr lang="en-US" sz="4000" smtClean="0"/>
            </a:br>
            <a:r>
              <a:rPr lang="en-US" sz="4000" smtClean="0"/>
              <a:t>Focusing on Building Vocabulary</a:t>
            </a:r>
          </a:p>
        </p:txBody>
      </p:sp>
      <p:sp>
        <p:nvSpPr>
          <p:cNvPr id="46083" name="Rectangle 3"/>
          <p:cNvSpPr>
            <a:spLocks noGrp="1" noChangeArrowheads="1"/>
          </p:cNvSpPr>
          <p:nvPr>
            <p:ph idx="1"/>
          </p:nvPr>
        </p:nvSpPr>
        <p:spPr>
          <a:xfrm>
            <a:off x="762000" y="2438400"/>
            <a:ext cx="4419600" cy="2731517"/>
          </a:xfrm>
        </p:spPr>
        <p:txBody>
          <a:bodyPr/>
          <a:lstStyle/>
          <a:p>
            <a:pPr eaLnBrk="1" hangingPunct="1">
              <a:buClr>
                <a:schemeClr val="accent6"/>
              </a:buClr>
              <a:defRPr/>
            </a:pPr>
            <a:r>
              <a:rPr lang="en-US" dirty="0" smtClean="0"/>
              <a:t>Vocabulary bookmarks</a:t>
            </a:r>
          </a:p>
          <a:p>
            <a:pPr eaLnBrk="1" hangingPunct="1">
              <a:buClr>
                <a:schemeClr val="accent6"/>
              </a:buClr>
              <a:defRPr/>
            </a:pPr>
            <a:r>
              <a:rPr lang="en-US" dirty="0" smtClean="0"/>
              <a:t>Predict-o-gram</a:t>
            </a:r>
          </a:p>
          <a:p>
            <a:pPr eaLnBrk="1" hangingPunct="1">
              <a:buClr>
                <a:schemeClr val="accent6"/>
              </a:buClr>
              <a:defRPr/>
            </a:pPr>
            <a:r>
              <a:rPr lang="en-US" dirty="0" smtClean="0"/>
              <a:t>Figurative speech</a:t>
            </a:r>
          </a:p>
          <a:p>
            <a:pPr eaLnBrk="1" hangingPunct="1">
              <a:buClr>
                <a:schemeClr val="accent6"/>
              </a:buClr>
              <a:defRPr/>
            </a:pPr>
            <a:r>
              <a:rPr lang="en-US" dirty="0" smtClean="0"/>
              <a:t>Language experience</a:t>
            </a:r>
            <a:br>
              <a:rPr lang="en-US" dirty="0" smtClean="0"/>
            </a:br>
            <a:r>
              <a:rPr lang="en-US" dirty="0" smtClean="0"/>
              <a:t>approach (LEA)</a:t>
            </a:r>
            <a:endParaRPr lang="en-US" sz="2800" dirty="0" smtClean="0"/>
          </a:p>
        </p:txBody>
      </p:sp>
      <p:pic>
        <p:nvPicPr>
          <p:cNvPr id="2051" name="Picture 3" descr="C:\Users\mkt1\AppData\Local\Microsoft\Windows\Temporary Internet Files\Content.IE5\3SG406OB\MP900408893[1].jpg"/>
          <p:cNvPicPr>
            <a:picLocks noChangeAspect="1" noChangeArrowheads="1"/>
          </p:cNvPicPr>
          <p:nvPr/>
        </p:nvPicPr>
        <p:blipFill>
          <a:blip r:embed="rId2" cstate="print"/>
          <a:srcRect/>
          <a:stretch>
            <a:fillRect/>
          </a:stretch>
        </p:blipFill>
        <p:spPr bwMode="auto">
          <a:xfrm>
            <a:off x="5715000" y="1828800"/>
            <a:ext cx="2677939" cy="40386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595548"/>
          </a:xfrm>
        </p:spPr>
        <p:txBody>
          <a:bodyPr/>
          <a:lstStyle/>
          <a:p>
            <a:pPr>
              <a:defRPr/>
            </a:pPr>
            <a:r>
              <a:rPr lang="en-US" dirty="0" smtClean="0"/>
              <a:t>Language Experience Approach (LEA)</a:t>
            </a:r>
          </a:p>
        </p:txBody>
      </p:sp>
      <p:sp>
        <p:nvSpPr>
          <p:cNvPr id="46083" name="Rectangle 3"/>
          <p:cNvSpPr>
            <a:spLocks noGrp="1" noChangeArrowheads="1"/>
          </p:cNvSpPr>
          <p:nvPr>
            <p:ph idx="1"/>
          </p:nvPr>
        </p:nvSpPr>
        <p:spPr>
          <a:xfrm>
            <a:off x="685800" y="1219200"/>
            <a:ext cx="7848600" cy="4113947"/>
          </a:xfrm>
        </p:spPr>
        <p:txBody>
          <a:bodyPr/>
          <a:lstStyle/>
          <a:p>
            <a:pPr>
              <a:buClr>
                <a:schemeClr val="accent6"/>
              </a:buClr>
              <a:defRPr/>
            </a:pPr>
            <a:r>
              <a:rPr lang="en-US" dirty="0" smtClean="0"/>
              <a:t>An effective technique for: </a:t>
            </a:r>
          </a:p>
          <a:p>
            <a:pPr lvl="1">
              <a:buClr>
                <a:schemeClr val="accent6"/>
              </a:buClr>
              <a:defRPr/>
            </a:pPr>
            <a:r>
              <a:rPr lang="en-US" dirty="0" smtClean="0"/>
              <a:t>Introducing students to oral vocabulary in written form </a:t>
            </a:r>
          </a:p>
          <a:p>
            <a:pPr lvl="1">
              <a:buClr>
                <a:schemeClr val="accent6"/>
              </a:buClr>
              <a:defRPr/>
            </a:pPr>
            <a:r>
              <a:rPr lang="en-US" dirty="0" smtClean="0"/>
              <a:t>Teaching literacy</a:t>
            </a:r>
          </a:p>
          <a:p>
            <a:pPr>
              <a:buClr>
                <a:schemeClr val="accent6"/>
              </a:buClr>
              <a:defRPr/>
            </a:pPr>
            <a:r>
              <a:rPr lang="en-US" dirty="0" smtClean="0"/>
              <a:t>Reading, writing, and other language arts are viewed as interrelated</a:t>
            </a:r>
          </a:p>
          <a:p>
            <a:pPr>
              <a:buClr>
                <a:schemeClr val="accent6"/>
              </a:buClr>
              <a:defRPr/>
            </a:pPr>
            <a:r>
              <a:rPr lang="en-US" dirty="0" smtClean="0"/>
              <a:t>Students’ experiences used as basis for reading</a:t>
            </a:r>
            <a:endParaRPr lang="en-US" sz="28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852"/>
            <a:ext cx="8382000" cy="595548"/>
          </a:xfrm>
        </p:spPr>
        <p:txBody>
          <a:bodyPr/>
          <a:lstStyle/>
          <a:p>
            <a:r>
              <a:rPr lang="en-US" dirty="0" smtClean="0"/>
              <a:t>Variations on LEA</a:t>
            </a:r>
            <a:endParaRPr lang="en-US" dirty="0"/>
          </a:p>
        </p:txBody>
      </p:sp>
      <p:sp>
        <p:nvSpPr>
          <p:cNvPr id="3" name="Content Placeholder 2"/>
          <p:cNvSpPr>
            <a:spLocks noGrp="1"/>
          </p:cNvSpPr>
          <p:nvPr>
            <p:ph idx="1"/>
          </p:nvPr>
        </p:nvSpPr>
        <p:spPr>
          <a:xfrm>
            <a:off x="1219200" y="1412875"/>
            <a:ext cx="5715000" cy="3985706"/>
          </a:xfrm>
        </p:spPr>
        <p:txBody>
          <a:bodyPr/>
          <a:lstStyle/>
          <a:p>
            <a:pPr>
              <a:buClr>
                <a:schemeClr val="accent6"/>
              </a:buClr>
              <a:defRPr/>
            </a:pPr>
            <a:r>
              <a:rPr lang="en-US" dirty="0" smtClean="0"/>
              <a:t>Wordless books</a:t>
            </a:r>
          </a:p>
          <a:p>
            <a:pPr>
              <a:buClr>
                <a:schemeClr val="accent6"/>
              </a:buClr>
              <a:defRPr/>
            </a:pPr>
            <a:r>
              <a:rPr lang="en-US" dirty="0" smtClean="0"/>
              <a:t>Science experiment</a:t>
            </a:r>
          </a:p>
          <a:p>
            <a:pPr>
              <a:buClr>
                <a:schemeClr val="accent6"/>
              </a:buClr>
              <a:defRPr/>
            </a:pPr>
            <a:r>
              <a:rPr lang="en-US" dirty="0" smtClean="0"/>
              <a:t>Listening walk</a:t>
            </a:r>
          </a:p>
          <a:p>
            <a:pPr>
              <a:buClr>
                <a:schemeClr val="accent6"/>
              </a:buClr>
              <a:defRPr/>
            </a:pPr>
            <a:r>
              <a:rPr lang="en-US" dirty="0" smtClean="0"/>
              <a:t>Schoolyard safari</a:t>
            </a:r>
          </a:p>
          <a:p>
            <a:pPr>
              <a:buClr>
                <a:schemeClr val="accent6"/>
              </a:buClr>
              <a:defRPr/>
            </a:pPr>
            <a:r>
              <a:rPr lang="en-US" dirty="0" smtClean="0"/>
              <a:t>Total Physical Response (TPR)</a:t>
            </a:r>
          </a:p>
          <a:p>
            <a:pPr>
              <a:buClr>
                <a:schemeClr val="accent6"/>
              </a:buClr>
              <a:defRPr/>
            </a:pPr>
            <a:r>
              <a:rPr lang="en-US" dirty="0" smtClean="0"/>
              <a:t>Categorizing</a:t>
            </a:r>
          </a:p>
          <a:p>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1107996"/>
          </a:xfrm>
        </p:spPr>
        <p:txBody>
          <a:bodyPr/>
          <a:lstStyle/>
          <a:p>
            <a:pPr eaLnBrk="1" hangingPunct="1">
              <a:defRPr/>
            </a:pPr>
            <a:r>
              <a:rPr lang="en-US" sz="4000" dirty="0" smtClean="0"/>
              <a:t>More Intervention Strategies </a:t>
            </a:r>
            <a:br>
              <a:rPr lang="en-US" sz="4000" dirty="0" smtClean="0"/>
            </a:br>
            <a:r>
              <a:rPr lang="en-US" sz="4000" dirty="0" smtClean="0"/>
              <a:t>Focusing on Building Vocabulary</a:t>
            </a:r>
          </a:p>
        </p:txBody>
      </p:sp>
      <p:sp>
        <p:nvSpPr>
          <p:cNvPr id="46083" name="Rectangle 3"/>
          <p:cNvSpPr>
            <a:spLocks noGrp="1" noChangeArrowheads="1"/>
          </p:cNvSpPr>
          <p:nvPr>
            <p:ph idx="1"/>
          </p:nvPr>
        </p:nvSpPr>
        <p:spPr>
          <a:xfrm>
            <a:off x="762000" y="1752600"/>
            <a:ext cx="7848600" cy="4444807"/>
          </a:xfrm>
        </p:spPr>
        <p:txBody>
          <a:bodyPr/>
          <a:lstStyle/>
          <a:p>
            <a:pPr eaLnBrk="1" hangingPunct="1">
              <a:buClr>
                <a:schemeClr val="accent6"/>
              </a:buClr>
              <a:defRPr/>
            </a:pPr>
            <a:r>
              <a:rPr lang="en-US" dirty="0" smtClean="0"/>
              <a:t>Possible sentences</a:t>
            </a:r>
          </a:p>
          <a:p>
            <a:pPr eaLnBrk="1" hangingPunct="1">
              <a:buClr>
                <a:schemeClr val="accent6"/>
              </a:buClr>
              <a:defRPr/>
            </a:pPr>
            <a:r>
              <a:rPr lang="en-US" dirty="0" smtClean="0"/>
              <a:t>Analogies</a:t>
            </a:r>
          </a:p>
          <a:p>
            <a:pPr eaLnBrk="1" hangingPunct="1">
              <a:buClr>
                <a:schemeClr val="accent6"/>
              </a:buClr>
              <a:defRPr/>
            </a:pPr>
            <a:r>
              <a:rPr lang="en-US" dirty="0" smtClean="0"/>
              <a:t>Origin of words</a:t>
            </a:r>
          </a:p>
          <a:p>
            <a:pPr eaLnBrk="1" hangingPunct="1">
              <a:buClr>
                <a:schemeClr val="accent6"/>
              </a:buClr>
              <a:defRPr/>
            </a:pPr>
            <a:r>
              <a:rPr lang="en-US" dirty="0" smtClean="0"/>
              <a:t>Crossword puzzles</a:t>
            </a:r>
          </a:p>
          <a:p>
            <a:pPr eaLnBrk="1" hangingPunct="1">
              <a:buClr>
                <a:schemeClr val="accent6"/>
              </a:buClr>
              <a:defRPr/>
            </a:pPr>
            <a:r>
              <a:rPr lang="en-US" dirty="0" smtClean="0"/>
              <a:t>Synonym/Definition Concentration</a:t>
            </a:r>
          </a:p>
          <a:p>
            <a:pPr eaLnBrk="1" hangingPunct="1">
              <a:buClr>
                <a:schemeClr val="accent6"/>
              </a:buClr>
              <a:defRPr/>
            </a:pPr>
            <a:r>
              <a:rPr lang="en-US" dirty="0" smtClean="0"/>
              <a:t>Cognate picture cards</a:t>
            </a:r>
          </a:p>
          <a:p>
            <a:pPr>
              <a:buClr>
                <a:schemeClr val="accent6"/>
              </a:buClr>
              <a:defRPr/>
            </a:pPr>
            <a:r>
              <a:rPr lang="en-US" dirty="0" smtClean="0"/>
              <a:t>Multiple Meaning Racetrack</a:t>
            </a:r>
          </a:p>
          <a:p>
            <a:pPr algn="r" eaLnBrk="1" hangingPunct="1">
              <a:buClr>
                <a:schemeClr val="accent6"/>
              </a:buClr>
              <a:buFontTx/>
              <a:buNone/>
              <a:defRPr/>
            </a:pPr>
            <a:r>
              <a:rPr lang="en-US" sz="2400" i="1" dirty="0" smtClean="0"/>
              <a:t>(continued)</a:t>
            </a:r>
            <a:endParaRPr lang="en-US" sz="28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60375"/>
            <a:ext cx="8229600" cy="595548"/>
          </a:xfrm>
        </p:spPr>
        <p:txBody>
          <a:bodyPr/>
          <a:lstStyle/>
          <a:p>
            <a:pPr eaLnBrk="1" hangingPunct="1">
              <a:defRPr/>
            </a:pPr>
            <a:r>
              <a:rPr lang="en-US" dirty="0" smtClean="0"/>
              <a:t>Reflections on Vocabulary Building</a:t>
            </a:r>
          </a:p>
        </p:txBody>
      </p:sp>
      <p:sp>
        <p:nvSpPr>
          <p:cNvPr id="3075" name="Rectangle 3"/>
          <p:cNvSpPr>
            <a:spLocks noGrp="1" noChangeArrowheads="1"/>
          </p:cNvSpPr>
          <p:nvPr>
            <p:ph idx="1"/>
          </p:nvPr>
        </p:nvSpPr>
        <p:spPr>
          <a:xfrm>
            <a:off x="304800" y="1371600"/>
            <a:ext cx="8382000" cy="4426853"/>
          </a:xfrm>
        </p:spPr>
        <p:txBody>
          <a:bodyPr/>
          <a:lstStyle/>
          <a:p>
            <a:pPr eaLnBrk="1" hangingPunct="1">
              <a:buClr>
                <a:schemeClr val="accent6"/>
              </a:buClr>
              <a:defRPr/>
            </a:pPr>
            <a:r>
              <a:rPr lang="en-US" dirty="0" smtClean="0"/>
              <a:t>How do you feel when you’re at a meeting or in class where everyone is using jargon with which you are not familiar?  </a:t>
            </a:r>
          </a:p>
          <a:p>
            <a:pPr lvl="1">
              <a:buClr>
                <a:schemeClr val="accent6"/>
              </a:buClr>
              <a:defRPr/>
            </a:pPr>
            <a:r>
              <a:rPr lang="en-US" dirty="0" smtClean="0"/>
              <a:t>Do you ask someone to explain what they’re talking about, or do you try to determine meaning from the context?</a:t>
            </a:r>
          </a:p>
          <a:p>
            <a:pPr>
              <a:buClr>
                <a:schemeClr val="bg1">
                  <a:lumMod val="60000"/>
                  <a:lumOff val="40000"/>
                </a:schemeClr>
              </a:buClr>
              <a:defRPr/>
            </a:pPr>
            <a:r>
              <a:rPr lang="en-US" dirty="0" smtClean="0"/>
              <a:t>Do you ever find yourself using jargon with friends or colleagues?  Do you define your words when a new person joins the group?</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Crossword Puzzle Based on </a:t>
            </a:r>
            <a:br>
              <a:rPr lang="en-US" dirty="0" smtClean="0"/>
            </a:br>
            <a:r>
              <a:rPr lang="en-US" dirty="0" smtClean="0"/>
              <a:t>Literary Terms</a:t>
            </a:r>
            <a:endParaRPr lang="en-US" dirty="0"/>
          </a:p>
        </p:txBody>
      </p:sp>
      <p:pic>
        <p:nvPicPr>
          <p:cNvPr id="5" name="Picture 4" descr="7.9.png"/>
          <p:cNvPicPr>
            <a:picLocks noChangeAspect="1"/>
          </p:cNvPicPr>
          <p:nvPr/>
        </p:nvPicPr>
        <p:blipFill>
          <a:blip r:embed="rId2" cstate="print"/>
          <a:stretch>
            <a:fillRect/>
          </a:stretch>
        </p:blipFill>
        <p:spPr>
          <a:xfrm>
            <a:off x="762000" y="1524000"/>
            <a:ext cx="7614182" cy="5120649"/>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318852"/>
            <a:ext cx="8382000" cy="595548"/>
          </a:xfrm>
        </p:spPr>
        <p:txBody>
          <a:bodyPr/>
          <a:lstStyle/>
          <a:p>
            <a:pPr eaLnBrk="1" hangingPunct="1">
              <a:defRPr/>
            </a:pPr>
            <a:r>
              <a:rPr lang="en-US" sz="4300" dirty="0" smtClean="0">
                <a:solidFill>
                  <a:srgbClr val="FFCC99"/>
                </a:solidFill>
              </a:rPr>
              <a:t>More Intervention Strategies</a:t>
            </a:r>
          </a:p>
        </p:txBody>
      </p:sp>
      <p:sp>
        <p:nvSpPr>
          <p:cNvPr id="51203" name="Rectangle 3"/>
          <p:cNvSpPr>
            <a:spLocks noGrp="1" noChangeArrowheads="1"/>
          </p:cNvSpPr>
          <p:nvPr>
            <p:ph sz="half" idx="1"/>
          </p:nvPr>
        </p:nvSpPr>
        <p:spPr>
          <a:xfrm>
            <a:off x="381000" y="1411553"/>
            <a:ext cx="4114800" cy="3252172"/>
          </a:xfrm>
        </p:spPr>
        <p:txBody>
          <a:bodyPr/>
          <a:lstStyle/>
          <a:p>
            <a:pPr eaLnBrk="1" hangingPunct="1">
              <a:buClr>
                <a:schemeClr val="accent6"/>
              </a:buClr>
              <a:defRPr/>
            </a:pPr>
            <a:r>
              <a:rPr lang="en-US" sz="3200" dirty="0" err="1" smtClean="0"/>
              <a:t>Hink</a:t>
            </a:r>
            <a:r>
              <a:rPr lang="en-US" sz="3200" dirty="0" smtClean="0"/>
              <a:t> Pinks</a:t>
            </a:r>
          </a:p>
          <a:p>
            <a:pPr eaLnBrk="1" hangingPunct="1">
              <a:buClr>
                <a:schemeClr val="accent6"/>
              </a:buClr>
              <a:defRPr/>
            </a:pPr>
            <a:r>
              <a:rPr lang="en-US" sz="3200" dirty="0" smtClean="0"/>
              <a:t>Lexical and structural riddles</a:t>
            </a:r>
          </a:p>
          <a:p>
            <a:pPr eaLnBrk="1" hangingPunct="1">
              <a:buClr>
                <a:schemeClr val="accent6"/>
              </a:buClr>
              <a:defRPr/>
            </a:pPr>
            <a:r>
              <a:rPr lang="en-US" sz="3200" dirty="0" smtClean="0"/>
              <a:t>Word Expert Cards</a:t>
            </a:r>
          </a:p>
          <a:p>
            <a:pPr eaLnBrk="1" hangingPunct="1">
              <a:buClr>
                <a:schemeClr val="accent6"/>
              </a:buClr>
              <a:defRPr/>
            </a:pPr>
            <a:r>
              <a:rPr lang="en-US" sz="3200" dirty="0" smtClean="0"/>
              <a:t>Collaborative activities</a:t>
            </a:r>
          </a:p>
          <a:p>
            <a:pPr eaLnBrk="1" hangingPunct="1">
              <a:buClr>
                <a:schemeClr val="accent6"/>
              </a:buClr>
              <a:defRPr/>
            </a:pPr>
            <a:endParaRPr lang="en-US" dirty="0" smtClean="0"/>
          </a:p>
        </p:txBody>
      </p:sp>
      <p:sp>
        <p:nvSpPr>
          <p:cNvPr id="4" name="Content Placeholder 3"/>
          <p:cNvSpPr>
            <a:spLocks noGrp="1"/>
          </p:cNvSpPr>
          <p:nvPr>
            <p:ph sz="half" idx="2"/>
          </p:nvPr>
        </p:nvSpPr>
        <p:spPr>
          <a:xfrm>
            <a:off x="4800600" y="1411553"/>
            <a:ext cx="4114800" cy="3341941"/>
          </a:xfrm>
        </p:spPr>
        <p:txBody>
          <a:bodyPr/>
          <a:lstStyle/>
          <a:p>
            <a:r>
              <a:rPr lang="en-US" sz="3200" dirty="0" smtClean="0"/>
              <a:t>Music Puzzlers</a:t>
            </a:r>
          </a:p>
          <a:p>
            <a:r>
              <a:rPr lang="en-US" sz="3200" dirty="0" smtClean="0"/>
              <a:t>Matching Game</a:t>
            </a:r>
          </a:p>
          <a:p>
            <a:r>
              <a:rPr lang="en-US" sz="3200" dirty="0" smtClean="0"/>
              <a:t>Two Cube Game</a:t>
            </a:r>
          </a:p>
          <a:p>
            <a:r>
              <a:rPr lang="en-US" sz="3200" dirty="0" err="1" smtClean="0"/>
              <a:t>Pictionades</a:t>
            </a:r>
            <a:endParaRPr lang="en-US" sz="3200" dirty="0" smtClean="0"/>
          </a:p>
          <a:p>
            <a:r>
              <a:rPr lang="en-US" sz="3200" dirty="0" smtClean="0"/>
              <a:t>Action Jeopardy</a:t>
            </a:r>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852"/>
            <a:ext cx="8382000" cy="595548"/>
          </a:xfrm>
        </p:spPr>
        <p:txBody>
          <a:bodyPr/>
          <a:lstStyle/>
          <a:p>
            <a:r>
              <a:rPr lang="en-US" sz="4300" dirty="0" smtClean="0">
                <a:solidFill>
                  <a:srgbClr val="FFCC99"/>
                </a:solidFill>
              </a:rPr>
              <a:t>Vocabulary Building and Technology</a:t>
            </a:r>
            <a:endParaRPr lang="en-US" sz="4300" dirty="0">
              <a:solidFill>
                <a:srgbClr val="FFCC99"/>
              </a:solidFill>
            </a:endParaRPr>
          </a:p>
        </p:txBody>
      </p:sp>
      <p:sp>
        <p:nvSpPr>
          <p:cNvPr id="5" name="Content Placeholder 4"/>
          <p:cNvSpPr>
            <a:spLocks noGrp="1"/>
          </p:cNvSpPr>
          <p:nvPr>
            <p:ph sz="half" idx="1"/>
          </p:nvPr>
        </p:nvSpPr>
        <p:spPr>
          <a:xfrm>
            <a:off x="304800" y="1411553"/>
            <a:ext cx="4191000" cy="4298613"/>
          </a:xfrm>
        </p:spPr>
        <p:txBody>
          <a:bodyPr/>
          <a:lstStyle/>
          <a:p>
            <a:r>
              <a:rPr lang="en-US" sz="3200" dirty="0" err="1" smtClean="0"/>
              <a:t>Ebooks</a:t>
            </a:r>
            <a:r>
              <a:rPr lang="en-US" sz="3200" dirty="0" smtClean="0"/>
              <a:t>:</a:t>
            </a:r>
          </a:p>
          <a:p>
            <a:pPr lvl="1"/>
            <a:r>
              <a:rPr lang="en-US" sz="2800" dirty="0" smtClean="0"/>
              <a:t>Feature verbal word pronunciations and definitions</a:t>
            </a:r>
          </a:p>
          <a:p>
            <a:pPr lvl="1"/>
            <a:r>
              <a:rPr lang="en-US" sz="2800" dirty="0" smtClean="0"/>
              <a:t>Can read to the student, or can be set so the student reads the text</a:t>
            </a:r>
          </a:p>
          <a:p>
            <a:pPr lvl="1"/>
            <a:r>
              <a:rPr lang="en-US" sz="2800" dirty="0" smtClean="0"/>
              <a:t>Include games</a:t>
            </a:r>
          </a:p>
          <a:p>
            <a:endParaRPr lang="en-US" dirty="0"/>
          </a:p>
        </p:txBody>
      </p:sp>
      <p:sp>
        <p:nvSpPr>
          <p:cNvPr id="6" name="Content Placeholder 5"/>
          <p:cNvSpPr>
            <a:spLocks noGrp="1"/>
          </p:cNvSpPr>
          <p:nvPr>
            <p:ph sz="half" idx="2"/>
          </p:nvPr>
        </p:nvSpPr>
        <p:spPr>
          <a:xfrm>
            <a:off x="4495800" y="1411553"/>
            <a:ext cx="4495800" cy="3005951"/>
          </a:xfrm>
        </p:spPr>
        <p:txBody>
          <a:bodyPr/>
          <a:lstStyle/>
          <a:p>
            <a:r>
              <a:rPr lang="en-US" sz="3200" dirty="0" smtClean="0"/>
              <a:t>Websites:</a:t>
            </a:r>
          </a:p>
          <a:p>
            <a:pPr lvl="1"/>
            <a:r>
              <a:rPr lang="en-US" sz="2800" dirty="0" smtClean="0"/>
              <a:t>www.languageguide.org/</a:t>
            </a:r>
          </a:p>
          <a:p>
            <a:pPr lvl="2">
              <a:buNone/>
            </a:pPr>
            <a:r>
              <a:rPr lang="en-US" sz="2800" dirty="0" smtClean="0"/>
              <a:t>  </a:t>
            </a:r>
            <a:r>
              <a:rPr lang="en-US" sz="2800" dirty="0" err="1" smtClean="0"/>
              <a:t>english</a:t>
            </a:r>
            <a:endParaRPr lang="en-US" sz="2800" dirty="0" smtClean="0"/>
          </a:p>
          <a:p>
            <a:pPr lvl="1"/>
            <a:r>
              <a:rPr lang="en-US" sz="2800" dirty="0" smtClean="0"/>
              <a:t>www.point4teachers.com</a:t>
            </a:r>
          </a:p>
          <a:p>
            <a:pPr lvl="1"/>
            <a:r>
              <a:rPr lang="en-US" sz="2800" dirty="0" smtClean="0"/>
              <a:t>www.discoveryeducation.com/freepuzzlemaker</a:t>
            </a:r>
            <a:endParaRPr lang="en-US" sz="28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CC99"/>
                </a:solidFill>
              </a:rPr>
              <a:t>Related Video Presentation</a:t>
            </a:r>
            <a:endParaRPr lang="en-US" dirty="0">
              <a:solidFill>
                <a:srgbClr val="FFCC99"/>
              </a:solidFill>
            </a:endParaRPr>
          </a:p>
        </p:txBody>
      </p:sp>
      <p:sp>
        <p:nvSpPr>
          <p:cNvPr id="6" name="Text Placeholder 5"/>
          <p:cNvSpPr>
            <a:spLocks noGrp="1"/>
          </p:cNvSpPr>
          <p:nvPr>
            <p:ph type="body" sz="quarter" idx="10"/>
          </p:nvPr>
        </p:nvSpPr>
        <p:spPr>
          <a:xfrm>
            <a:off x="381000" y="1411552"/>
            <a:ext cx="8382000" cy="2757678"/>
          </a:xfrm>
        </p:spPr>
        <p:txBody>
          <a:bodyPr/>
          <a:lstStyle/>
          <a:p>
            <a:r>
              <a:rPr lang="en-US" dirty="0" smtClean="0"/>
              <a:t>You </a:t>
            </a:r>
            <a:r>
              <a:rPr lang="en-US" smtClean="0"/>
              <a:t>can see a </a:t>
            </a:r>
            <a:r>
              <a:rPr lang="en-US" dirty="0" smtClean="0"/>
              <a:t>video of the </a:t>
            </a:r>
            <a:r>
              <a:rPr lang="en-US" u="sng" dirty="0" smtClean="0">
                <a:hlinkClick r:id="rId2"/>
              </a:rPr>
              <a:t>Concentration activity in action</a:t>
            </a:r>
            <a:r>
              <a:rPr lang="en-US" dirty="0" smtClean="0"/>
              <a:t> (Teaching Vocabulary Through Synonym/Vocabulary Concentration; this is related to the activity shown on pages 169–170 of the chapter).</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When Teaching Vocabulary</a:t>
            </a:r>
            <a:br>
              <a:rPr lang="en-US" dirty="0" smtClean="0"/>
            </a:br>
            <a:r>
              <a:rPr lang="en-US" dirty="0" smtClean="0"/>
              <a:t>Teachers Need to Know…</a:t>
            </a:r>
            <a:endParaRPr lang="en-US" dirty="0"/>
          </a:p>
        </p:txBody>
      </p:sp>
      <p:sp>
        <p:nvSpPr>
          <p:cNvPr id="3" name="Content Placeholder 2"/>
          <p:cNvSpPr>
            <a:spLocks noGrp="1"/>
          </p:cNvSpPr>
          <p:nvPr>
            <p:ph idx="1"/>
          </p:nvPr>
        </p:nvSpPr>
        <p:spPr>
          <a:xfrm>
            <a:off x="533400" y="1769998"/>
            <a:ext cx="7848600" cy="3223959"/>
          </a:xfrm>
        </p:spPr>
        <p:txBody>
          <a:bodyPr/>
          <a:lstStyle/>
          <a:p>
            <a:r>
              <a:rPr lang="en-US" dirty="0" smtClean="0"/>
              <a:t>How proficient readers naturally enrich their vocabulary</a:t>
            </a:r>
          </a:p>
          <a:p>
            <a:r>
              <a:rPr lang="en-US" dirty="0"/>
              <a:t>H</a:t>
            </a:r>
            <a:r>
              <a:rPr lang="en-US" dirty="0" smtClean="0"/>
              <a:t>ow to teach vocabulary explicitly </a:t>
            </a:r>
          </a:p>
          <a:p>
            <a:r>
              <a:rPr lang="en-US" dirty="0" smtClean="0"/>
              <a:t>How to meet the vocabulary needs of English learners</a:t>
            </a:r>
          </a:p>
          <a:p>
            <a:r>
              <a:rPr lang="en-US" dirty="0" smtClean="0"/>
              <a:t>How to assess struggling readers’ vocabulary</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595548"/>
          </a:xfrm>
        </p:spPr>
        <p:txBody>
          <a:bodyPr/>
          <a:lstStyle/>
          <a:p>
            <a:r>
              <a:rPr lang="en-US" dirty="0" smtClean="0"/>
              <a:t>Word Tiers</a:t>
            </a:r>
            <a:endParaRPr lang="en-US" dirty="0"/>
          </a:p>
        </p:txBody>
      </p:sp>
      <p:sp>
        <p:nvSpPr>
          <p:cNvPr id="3" name="Content Placeholder 2"/>
          <p:cNvSpPr>
            <a:spLocks noGrp="1"/>
          </p:cNvSpPr>
          <p:nvPr>
            <p:ph idx="1"/>
          </p:nvPr>
        </p:nvSpPr>
        <p:spPr>
          <a:xfrm>
            <a:off x="381000" y="1295401"/>
            <a:ext cx="8382000" cy="4639732"/>
          </a:xfrm>
        </p:spPr>
        <p:txBody>
          <a:bodyPr/>
          <a:lstStyle/>
          <a:p>
            <a:r>
              <a:rPr lang="en-US" dirty="0" smtClean="0"/>
              <a:t>Tier one words: </a:t>
            </a:r>
          </a:p>
          <a:p>
            <a:pPr lvl="1"/>
            <a:r>
              <a:rPr lang="en-US" dirty="0" smtClean="0"/>
              <a:t>Common words used in everyday conversation (house, car, sleep)</a:t>
            </a:r>
          </a:p>
          <a:p>
            <a:pPr>
              <a:spcBef>
                <a:spcPts val="1200"/>
              </a:spcBef>
            </a:pPr>
            <a:r>
              <a:rPr lang="en-US" dirty="0" smtClean="0"/>
              <a:t>Tier two words:</a:t>
            </a:r>
          </a:p>
          <a:p>
            <a:pPr lvl="1"/>
            <a:r>
              <a:rPr lang="en-US" dirty="0" smtClean="0"/>
              <a:t>Less frequent, but interesting words (persuade, exhausted)</a:t>
            </a:r>
          </a:p>
          <a:p>
            <a:pPr>
              <a:spcBef>
                <a:spcPts val="1200"/>
              </a:spcBef>
            </a:pPr>
            <a:r>
              <a:rPr lang="en-US" dirty="0" smtClean="0"/>
              <a:t>Tier three words:</a:t>
            </a:r>
          </a:p>
          <a:p>
            <a:pPr lvl="1"/>
            <a:r>
              <a:rPr lang="en-US" dirty="0" smtClean="0"/>
              <a:t>Rare words that are used in a particular context (psycholinguistic, paradigm)</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0"/>
            <a:ext cx="8229600" cy="595548"/>
          </a:xfrm>
        </p:spPr>
        <p:txBody>
          <a:bodyPr/>
          <a:lstStyle/>
          <a:p>
            <a:pPr eaLnBrk="1" hangingPunct="1">
              <a:lnSpc>
                <a:spcPct val="90000"/>
              </a:lnSpc>
              <a:defRPr/>
            </a:pPr>
            <a:r>
              <a:rPr lang="en-US" dirty="0" smtClean="0"/>
              <a:t>Aspects of Knowing a Word</a:t>
            </a:r>
          </a:p>
        </p:txBody>
      </p:sp>
      <p:sp>
        <p:nvSpPr>
          <p:cNvPr id="4099" name="Rectangle 3"/>
          <p:cNvSpPr>
            <a:spLocks noGrp="1" noChangeArrowheads="1"/>
          </p:cNvSpPr>
          <p:nvPr>
            <p:ph idx="1"/>
          </p:nvPr>
        </p:nvSpPr>
        <p:spPr>
          <a:xfrm>
            <a:off x="838200" y="1389251"/>
            <a:ext cx="7696200" cy="3985706"/>
          </a:xfrm>
        </p:spPr>
        <p:txBody>
          <a:bodyPr/>
          <a:lstStyle/>
          <a:p>
            <a:r>
              <a:rPr lang="en-US" dirty="0" smtClean="0"/>
              <a:t>How to pronounce it correctly</a:t>
            </a:r>
          </a:p>
          <a:p>
            <a:r>
              <a:rPr lang="en-US" dirty="0" smtClean="0"/>
              <a:t>How it relates to other words</a:t>
            </a:r>
          </a:p>
          <a:p>
            <a:r>
              <a:rPr lang="en-US" dirty="0" smtClean="0"/>
              <a:t>How it is used in various contexts</a:t>
            </a:r>
          </a:p>
          <a:p>
            <a:r>
              <a:rPr lang="en-US" dirty="0" smtClean="0"/>
              <a:t>How to use it in multiple settings</a:t>
            </a:r>
          </a:p>
          <a:p>
            <a:r>
              <a:rPr lang="en-US" dirty="0" smtClean="0"/>
              <a:t>How to use it when writing</a:t>
            </a:r>
          </a:p>
          <a:p>
            <a:r>
              <a:rPr lang="en-US" dirty="0" smtClean="0"/>
              <a:t>How it may have multiple meanings</a:t>
            </a:r>
          </a:p>
          <a:p>
            <a:r>
              <a:rPr lang="en-US" dirty="0" smtClean="0"/>
              <a:t>How to know its morphology (derivation)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18852"/>
            <a:ext cx="8382000" cy="595548"/>
          </a:xfrm>
        </p:spPr>
        <p:txBody>
          <a:bodyPr/>
          <a:lstStyle/>
          <a:p>
            <a:pPr eaLnBrk="1" hangingPunct="1">
              <a:lnSpc>
                <a:spcPct val="90000"/>
              </a:lnSpc>
              <a:defRPr/>
            </a:pPr>
            <a:r>
              <a:rPr lang="en-US" dirty="0" smtClean="0"/>
              <a:t>Ways to Increase Vocabulary </a:t>
            </a:r>
          </a:p>
        </p:txBody>
      </p:sp>
      <p:sp>
        <p:nvSpPr>
          <p:cNvPr id="41987" name="Rectangle 3"/>
          <p:cNvSpPr>
            <a:spLocks noGrp="1" noChangeArrowheads="1"/>
          </p:cNvSpPr>
          <p:nvPr>
            <p:ph idx="1"/>
          </p:nvPr>
        </p:nvSpPr>
        <p:spPr>
          <a:xfrm>
            <a:off x="914400" y="1143000"/>
            <a:ext cx="7620000" cy="4876800"/>
          </a:xfrm>
        </p:spPr>
        <p:txBody>
          <a:bodyPr/>
          <a:lstStyle/>
          <a:p>
            <a:pPr eaLnBrk="1" hangingPunct="1">
              <a:buClr>
                <a:schemeClr val="accent6"/>
              </a:buClr>
              <a:defRPr/>
            </a:pPr>
            <a:r>
              <a:rPr lang="en-US" dirty="0" smtClean="0"/>
              <a:t>Life experiences</a:t>
            </a:r>
          </a:p>
          <a:p>
            <a:pPr eaLnBrk="1" hangingPunct="1">
              <a:buClr>
                <a:schemeClr val="accent6"/>
              </a:buClr>
              <a:defRPr/>
            </a:pPr>
            <a:r>
              <a:rPr lang="en-US" dirty="0" smtClean="0"/>
              <a:t>Vicarious experiences: </a:t>
            </a:r>
          </a:p>
          <a:p>
            <a:pPr lvl="1">
              <a:buClr>
                <a:schemeClr val="accent6"/>
              </a:buClr>
              <a:defRPr/>
            </a:pPr>
            <a:r>
              <a:rPr lang="en-US" dirty="0" smtClean="0"/>
              <a:t>Educational videos, TV, Internet, variety of books and texts, etc.</a:t>
            </a:r>
          </a:p>
          <a:p>
            <a:pPr eaLnBrk="1" hangingPunct="1">
              <a:buClr>
                <a:schemeClr val="accent6"/>
              </a:buClr>
              <a:defRPr/>
            </a:pPr>
            <a:r>
              <a:rPr lang="en-US" dirty="0" smtClean="0"/>
              <a:t>Direct, or explicit, instruction</a:t>
            </a:r>
          </a:p>
          <a:p>
            <a:pPr eaLnBrk="1" hangingPunct="1">
              <a:buClr>
                <a:schemeClr val="accent6"/>
              </a:buClr>
              <a:defRPr/>
            </a:pPr>
            <a:endParaRPr lang="en-US" dirty="0" smtClean="0"/>
          </a:p>
          <a:p>
            <a:pPr algn="ctr" eaLnBrk="1" hangingPunct="1">
              <a:buClr>
                <a:schemeClr val="accent6"/>
              </a:buClr>
              <a:buNone/>
              <a:defRPr/>
            </a:pPr>
            <a:r>
              <a:rPr lang="en-US" dirty="0" smtClean="0"/>
              <a:t>How do you increase your own vocabulary?  </a:t>
            </a:r>
          </a:p>
          <a:p>
            <a:pPr algn="ctr" eaLnBrk="1" hangingPunct="1">
              <a:buClr>
                <a:schemeClr val="accent6"/>
              </a:buClr>
              <a:buNone/>
              <a:defRPr/>
            </a:pPr>
            <a:r>
              <a:rPr lang="en-US" sz="2800" dirty="0" smtClean="0"/>
              <a:t>Books?  Television/movies?  Word-of-the-day emails?</a:t>
            </a:r>
            <a:endParaRPr lang="en-US" dirty="0" smtClean="0"/>
          </a:p>
          <a:p>
            <a:pPr lvl="1" eaLnBrk="1" hangingPunct="1">
              <a:buClr>
                <a:schemeClr val="bg1">
                  <a:lumMod val="60000"/>
                  <a:lumOff val="40000"/>
                </a:schemeClr>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Guidelines for Explicit Vocabulary Instruction  </a:t>
            </a:r>
            <a:r>
              <a:rPr lang="en-US" sz="2600" dirty="0" smtClean="0"/>
              <a:t>(</a:t>
            </a:r>
            <a:r>
              <a:rPr lang="en-US" sz="2600" dirty="0" err="1" smtClean="0"/>
              <a:t>Flynt</a:t>
            </a:r>
            <a:r>
              <a:rPr lang="en-US" sz="2600" dirty="0" smtClean="0"/>
              <a:t> and </a:t>
            </a:r>
            <a:r>
              <a:rPr lang="en-US" sz="2600" dirty="0" err="1" smtClean="0"/>
              <a:t>Brozo</a:t>
            </a:r>
            <a:r>
              <a:rPr lang="en-US" sz="2600" dirty="0" smtClean="0"/>
              <a:t>, 2008)</a:t>
            </a:r>
            <a:endParaRPr lang="en-US" sz="2600" dirty="0"/>
          </a:p>
        </p:txBody>
      </p:sp>
      <p:sp>
        <p:nvSpPr>
          <p:cNvPr id="3" name="Content Placeholder 2"/>
          <p:cNvSpPr>
            <a:spLocks noGrp="1"/>
          </p:cNvSpPr>
          <p:nvPr>
            <p:ph idx="1"/>
          </p:nvPr>
        </p:nvSpPr>
        <p:spPr>
          <a:xfrm>
            <a:off x="381000" y="1692974"/>
            <a:ext cx="8458200" cy="4326826"/>
          </a:xfrm>
        </p:spPr>
        <p:txBody>
          <a:bodyPr/>
          <a:lstStyle/>
          <a:p>
            <a:r>
              <a:rPr lang="en-US" sz="2800" dirty="0" smtClean="0"/>
              <a:t>Choose words students need to know</a:t>
            </a:r>
          </a:p>
          <a:p>
            <a:r>
              <a:rPr lang="en-US" sz="2800" dirty="0" smtClean="0"/>
              <a:t>Expose students to selected words several times, and use the words in discussion</a:t>
            </a:r>
          </a:p>
          <a:p>
            <a:r>
              <a:rPr lang="en-US" sz="2800" dirty="0" smtClean="0"/>
              <a:t>Teach students to infer word meaning by looking for context clues and word parts</a:t>
            </a:r>
          </a:p>
          <a:p>
            <a:r>
              <a:rPr lang="en-US" sz="2800" dirty="0" smtClean="0"/>
              <a:t>Use vocabulary maps and word association to demonstrate relationships among words</a:t>
            </a:r>
          </a:p>
          <a:p>
            <a:r>
              <a:rPr lang="en-US" sz="2800" dirty="0" smtClean="0"/>
              <a:t>Teach students how to analyze words and derivations</a:t>
            </a:r>
          </a:p>
          <a:p>
            <a:r>
              <a:rPr lang="en-US" sz="2800" dirty="0" smtClean="0"/>
              <a:t>Teach students multiple meanings of words</a:t>
            </a:r>
            <a:endParaRPr lang="en-US" sz="28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595548"/>
          </a:xfrm>
        </p:spPr>
        <p:txBody>
          <a:bodyPr/>
          <a:lstStyle/>
          <a:p>
            <a:r>
              <a:rPr lang="en-US" dirty="0" smtClean="0"/>
              <a:t>More Guidelines for Explicit Instruction</a:t>
            </a:r>
            <a:endParaRPr lang="en-US" dirty="0"/>
          </a:p>
        </p:txBody>
      </p:sp>
      <p:sp>
        <p:nvSpPr>
          <p:cNvPr id="3" name="Content Placeholder 2"/>
          <p:cNvSpPr>
            <a:spLocks noGrp="1"/>
          </p:cNvSpPr>
          <p:nvPr>
            <p:ph idx="1"/>
          </p:nvPr>
        </p:nvSpPr>
        <p:spPr>
          <a:xfrm>
            <a:off x="4724400" y="1828800"/>
            <a:ext cx="4191000" cy="3403496"/>
          </a:xfrm>
        </p:spPr>
        <p:txBody>
          <a:bodyPr/>
          <a:lstStyle/>
          <a:p>
            <a:r>
              <a:rPr lang="en-US" dirty="0" smtClean="0"/>
              <a:t>Teach new words</a:t>
            </a:r>
          </a:p>
          <a:p>
            <a:r>
              <a:rPr lang="en-US" dirty="0" smtClean="0"/>
              <a:t>Teach word-learning strategies</a:t>
            </a:r>
          </a:p>
          <a:p>
            <a:r>
              <a:rPr lang="en-US" dirty="0" smtClean="0"/>
              <a:t>Context clues</a:t>
            </a:r>
          </a:p>
          <a:p>
            <a:r>
              <a:rPr lang="en-US" dirty="0" smtClean="0"/>
              <a:t>Word hierarchies</a:t>
            </a:r>
          </a:p>
          <a:p>
            <a:r>
              <a:rPr lang="en-US" dirty="0" smtClean="0"/>
              <a:t>Language concepts</a:t>
            </a:r>
            <a:endParaRPr lang="en-US" dirty="0"/>
          </a:p>
        </p:txBody>
      </p:sp>
      <p:pic>
        <p:nvPicPr>
          <p:cNvPr id="1029" name="Picture 5" descr="C:\Users\mkt1\AppData\Local\Microsoft\Windows\Temporary Internet Files\Content.IE5\O0V8K44A\MP900399788[1].jpg"/>
          <p:cNvPicPr>
            <a:picLocks noChangeAspect="1" noChangeArrowheads="1"/>
          </p:cNvPicPr>
          <p:nvPr/>
        </p:nvPicPr>
        <p:blipFill>
          <a:blip r:embed="rId2" cstate="print"/>
          <a:srcRect/>
          <a:stretch>
            <a:fillRect/>
          </a:stretch>
        </p:blipFill>
        <p:spPr bwMode="auto">
          <a:xfrm>
            <a:off x="381000" y="2133600"/>
            <a:ext cx="3901440" cy="2599944"/>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202"/>
            <a:ext cx="8382000" cy="609398"/>
          </a:xfrm>
        </p:spPr>
        <p:txBody>
          <a:bodyPr/>
          <a:lstStyle/>
          <a:p>
            <a:r>
              <a:rPr lang="en-US" dirty="0"/>
              <a:t>Language Concepts and Hierarchies </a:t>
            </a:r>
          </a:p>
        </p:txBody>
      </p:sp>
      <p:sp>
        <p:nvSpPr>
          <p:cNvPr id="3" name="Content Placeholder 2"/>
          <p:cNvSpPr>
            <a:spLocks noGrp="1"/>
          </p:cNvSpPr>
          <p:nvPr>
            <p:ph sz="half" idx="1"/>
          </p:nvPr>
        </p:nvSpPr>
        <p:spPr>
          <a:xfrm>
            <a:off x="762000" y="1411553"/>
            <a:ext cx="3886200" cy="3403496"/>
          </a:xfrm>
        </p:spPr>
        <p:txBody>
          <a:bodyPr/>
          <a:lstStyle/>
          <a:p>
            <a:r>
              <a:rPr lang="en-US" sz="3200" dirty="0"/>
              <a:t>Synonyms</a:t>
            </a:r>
          </a:p>
          <a:p>
            <a:r>
              <a:rPr lang="en-US" sz="3200" dirty="0"/>
              <a:t>Antonyms</a:t>
            </a:r>
          </a:p>
          <a:p>
            <a:r>
              <a:rPr lang="en-US" sz="3200" dirty="0"/>
              <a:t>Homophones</a:t>
            </a:r>
          </a:p>
          <a:p>
            <a:r>
              <a:rPr lang="en-US" sz="3200" dirty="0"/>
              <a:t>Neologisms</a:t>
            </a:r>
          </a:p>
          <a:p>
            <a:r>
              <a:rPr lang="en-US" sz="3200" dirty="0"/>
              <a:t>Portmanteaus</a:t>
            </a:r>
          </a:p>
          <a:p>
            <a:r>
              <a:rPr lang="en-US" sz="3200" dirty="0" smtClean="0"/>
              <a:t>Acronyms</a:t>
            </a:r>
            <a:endParaRPr lang="en-US" sz="3200" dirty="0"/>
          </a:p>
        </p:txBody>
      </p:sp>
      <p:sp>
        <p:nvSpPr>
          <p:cNvPr id="4" name="Content Placeholder 3"/>
          <p:cNvSpPr>
            <a:spLocks noGrp="1"/>
          </p:cNvSpPr>
          <p:nvPr>
            <p:ph sz="half" idx="2"/>
          </p:nvPr>
        </p:nvSpPr>
        <p:spPr>
          <a:xfrm>
            <a:off x="4648200" y="1411553"/>
            <a:ext cx="4114800" cy="3341941"/>
          </a:xfrm>
        </p:spPr>
        <p:txBody>
          <a:bodyPr/>
          <a:lstStyle/>
          <a:p>
            <a:r>
              <a:rPr lang="en-US" sz="3200" dirty="0"/>
              <a:t>Euphemisms</a:t>
            </a:r>
          </a:p>
          <a:p>
            <a:r>
              <a:rPr lang="en-US" sz="3200" dirty="0"/>
              <a:t>Oxymoron</a:t>
            </a:r>
          </a:p>
          <a:p>
            <a:r>
              <a:rPr lang="en-US" sz="3200" dirty="0"/>
              <a:t>Regionalisms</a:t>
            </a:r>
          </a:p>
          <a:p>
            <a:r>
              <a:rPr lang="en-US" sz="3200" dirty="0"/>
              <a:t>Puns</a:t>
            </a:r>
          </a:p>
          <a:p>
            <a:r>
              <a:rPr lang="en-US" sz="3200" dirty="0"/>
              <a:t>Onomatopoeia</a:t>
            </a:r>
          </a:p>
          <a:p>
            <a:endParaRPr lang="en-US" dirty="0"/>
          </a:p>
        </p:txBody>
      </p:sp>
    </p:spTree>
    <p:extLst>
      <p:ext uri="{BB962C8B-B14F-4D97-AF65-F5344CB8AC3E}">
        <p14:creationId xmlns:p14="http://schemas.microsoft.com/office/powerpoint/2010/main" val="2606172203"/>
      </p:ext>
    </p:extLst>
  </p:cSld>
  <p:clrMapOvr>
    <a:masterClrMapping/>
  </p:clrMapOvr>
  <p:transition>
    <p:fade/>
  </p:transition>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TotalTime>
  <Words>895</Words>
  <Application>Microsoft Office PowerPoint</Application>
  <PresentationFormat>On-screen Show (4:3)</PresentationFormat>
  <Paragraphs>149</Paragraphs>
  <Slides>23</Slides>
  <Notes>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Globe</vt:lpstr>
      <vt:lpstr>Theme1</vt:lpstr>
      <vt:lpstr>White with Courier font for code slides</vt:lpstr>
      <vt:lpstr>Vocabulary Building</vt:lpstr>
      <vt:lpstr>Reflections on Vocabulary Building</vt:lpstr>
      <vt:lpstr>When Teaching Vocabulary Teachers Need to Know…</vt:lpstr>
      <vt:lpstr>Word Tiers</vt:lpstr>
      <vt:lpstr>Aspects of Knowing a Word</vt:lpstr>
      <vt:lpstr>Ways to Increase Vocabulary </vt:lpstr>
      <vt:lpstr>Guidelines for Explicit Vocabulary Instruction  (Flynt and Brozo, 2008)</vt:lpstr>
      <vt:lpstr>More Guidelines for Explicit Instruction</vt:lpstr>
      <vt:lpstr>Language Concepts and Hierarchies </vt:lpstr>
      <vt:lpstr>Meeting the Vocabulary Needs  of Struggling Readers</vt:lpstr>
      <vt:lpstr>Meeting the Vocabulary Needs  of English Learners</vt:lpstr>
      <vt:lpstr>Accepting Students  and Their Limited Vocabulary</vt:lpstr>
      <vt:lpstr>Assessment of Vocabulary</vt:lpstr>
      <vt:lpstr>Vocabulary Growth Checklist For First Grade Based on Florida State Standards </vt:lpstr>
      <vt:lpstr>Intervention Strategies and Activities</vt:lpstr>
      <vt:lpstr>Intervention Strategies  Focusing on Building Vocabulary</vt:lpstr>
      <vt:lpstr>Language Experience Approach (LEA)</vt:lpstr>
      <vt:lpstr>Variations on LEA</vt:lpstr>
      <vt:lpstr>More Intervention Strategies  Focusing on Building Vocabulary</vt:lpstr>
      <vt:lpstr>Crossword Puzzle Based on  Literary Terms</vt:lpstr>
      <vt:lpstr>More Intervention Strategies</vt:lpstr>
      <vt:lpstr>Vocabulary Building and Technology</vt:lpstr>
      <vt:lpstr>Related Video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Building</dc:title>
  <dc:creator>Merlyn  De Vries</dc:creator>
  <cp:lastModifiedBy>Jeanie</cp:lastModifiedBy>
  <cp:revision>84</cp:revision>
  <cp:lastPrinted>1601-01-01T00:00:00Z</cp:lastPrinted>
  <dcterms:created xsi:type="dcterms:W3CDTF">2003-11-02T02:17:46Z</dcterms:created>
  <dcterms:modified xsi:type="dcterms:W3CDTF">2012-12-21T23:23:54Z</dcterms:modified>
</cp:coreProperties>
</file>