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727" r:id="rId2"/>
    <p:sldMasterId id="2147483740" r:id="rId3"/>
  </p:sldMasterIdLst>
  <p:notesMasterIdLst>
    <p:notesMasterId r:id="rId26"/>
  </p:notesMasterIdLst>
  <p:handoutMasterIdLst>
    <p:handoutMasterId r:id="rId27"/>
  </p:handoutMasterIdLst>
  <p:sldIdLst>
    <p:sldId id="284" r:id="rId4"/>
    <p:sldId id="286" r:id="rId5"/>
    <p:sldId id="256" r:id="rId6"/>
    <p:sldId id="282" r:id="rId7"/>
    <p:sldId id="257" r:id="rId8"/>
    <p:sldId id="283" r:id="rId9"/>
    <p:sldId id="258" r:id="rId10"/>
    <p:sldId id="287" r:id="rId11"/>
    <p:sldId id="269" r:id="rId12"/>
    <p:sldId id="288" r:id="rId13"/>
    <p:sldId id="289" r:id="rId14"/>
    <p:sldId id="260" r:id="rId15"/>
    <p:sldId id="274" r:id="rId16"/>
    <p:sldId id="291" r:id="rId17"/>
    <p:sldId id="275" r:id="rId18"/>
    <p:sldId id="293" r:id="rId19"/>
    <p:sldId id="277" r:id="rId20"/>
    <p:sldId id="278" r:id="rId21"/>
    <p:sldId id="294" r:id="rId22"/>
    <p:sldId id="295" r:id="rId23"/>
    <p:sldId id="296" r:id="rId24"/>
    <p:sldId id="297" r:id="rId25"/>
  </p:sldIdLst>
  <p:sldSz cx="9144000" cy="6858000" type="screen4x3"/>
  <p:notesSz cx="6858000" cy="90836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51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812" y="-72"/>
      </p:cViewPr>
      <p:guideLst>
        <p:guide orient="horz" pos="2861"/>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US"/>
          </a:p>
        </p:txBody>
      </p:sp>
      <p:sp>
        <p:nvSpPr>
          <p:cNvPr id="51203" name="Rectangle 3"/>
          <p:cNvSpPr>
            <a:spLocks noGrp="1" noChangeArrowheads="1"/>
          </p:cNvSpPr>
          <p:nvPr>
            <p:ph type="dt" sz="quarter" idx="1"/>
          </p:nvPr>
        </p:nvSpPr>
        <p:spPr bwMode="auto">
          <a:xfrm>
            <a:off x="388620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US"/>
          </a:p>
        </p:txBody>
      </p:sp>
      <p:sp>
        <p:nvSpPr>
          <p:cNvPr id="51204" name="Rectangle 4"/>
          <p:cNvSpPr>
            <a:spLocks noGrp="1" noChangeArrowheads="1"/>
          </p:cNvSpPr>
          <p:nvPr>
            <p:ph type="ftr" sz="quarter" idx="2"/>
          </p:nvPr>
        </p:nvSpPr>
        <p:spPr bwMode="auto">
          <a:xfrm>
            <a:off x="0" y="8629650"/>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US"/>
          </a:p>
        </p:txBody>
      </p:sp>
      <p:sp>
        <p:nvSpPr>
          <p:cNvPr id="51205" name="Rectangle 5"/>
          <p:cNvSpPr>
            <a:spLocks noGrp="1" noChangeArrowheads="1"/>
          </p:cNvSpPr>
          <p:nvPr>
            <p:ph type="sldNum" sz="quarter" idx="3"/>
          </p:nvPr>
        </p:nvSpPr>
        <p:spPr bwMode="auto">
          <a:xfrm>
            <a:off x="3886200" y="8629650"/>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014044C6-E0C5-4AA4-92F2-EFAEF4C6C409}" type="slidenum">
              <a:rPr lang="en-US"/>
              <a:pPr>
                <a:defRPr/>
              </a:pPr>
              <a:t>‹#›</a:t>
            </a:fld>
            <a:endParaRPr lang="en-US"/>
          </a:p>
        </p:txBody>
      </p:sp>
    </p:spTree>
    <p:extLst>
      <p:ext uri="{BB962C8B-B14F-4D97-AF65-F5344CB8AC3E}">
        <p14:creationId xmlns:p14="http://schemas.microsoft.com/office/powerpoint/2010/main" val="1121478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4025"/>
          </a:xfrm>
          <a:prstGeom prst="rect">
            <a:avLst/>
          </a:prstGeom>
        </p:spPr>
        <p:txBody>
          <a:bodyPr vert="horz" lIns="91440" tIns="45720" rIns="91440" bIns="45720" rtlCol="0"/>
          <a:lstStyle>
            <a:lvl1pPr algn="r">
              <a:defRPr sz="1200"/>
            </a:lvl1pPr>
          </a:lstStyle>
          <a:p>
            <a:fld id="{17A0CE09-159A-4282-9213-DE38727A634B}" type="datetimeFigureOut">
              <a:rPr lang="en-US" smtClean="0"/>
              <a:pPr/>
              <a:t>12/21/2012</a:t>
            </a:fld>
            <a:endParaRPr lang="en-US"/>
          </a:p>
        </p:txBody>
      </p:sp>
      <p:sp>
        <p:nvSpPr>
          <p:cNvPr id="4" name="Slide Image Placeholder 3"/>
          <p:cNvSpPr>
            <a:spLocks noGrp="1" noRot="1" noChangeAspect="1"/>
          </p:cNvSpPr>
          <p:nvPr>
            <p:ph type="sldImg" idx="2"/>
          </p:nvPr>
        </p:nvSpPr>
        <p:spPr>
          <a:xfrm>
            <a:off x="1157288" y="681038"/>
            <a:ext cx="4543425" cy="34067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14825"/>
            <a:ext cx="5486400" cy="40878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8063"/>
            <a:ext cx="2971800" cy="4540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28063"/>
            <a:ext cx="2971800" cy="454025"/>
          </a:xfrm>
          <a:prstGeom prst="rect">
            <a:avLst/>
          </a:prstGeom>
        </p:spPr>
        <p:txBody>
          <a:bodyPr vert="horz" lIns="91440" tIns="45720" rIns="91440" bIns="45720" rtlCol="0" anchor="b"/>
          <a:lstStyle>
            <a:lvl1pPr algn="r">
              <a:defRPr sz="1200"/>
            </a:lvl1pPr>
          </a:lstStyle>
          <a:p>
            <a:fld id="{EBBFE493-EACA-498A-BBF2-741CD6538CC0}" type="slidenum">
              <a:rPr lang="en-US" smtClean="0"/>
              <a:pPr/>
              <a:t>‹#›</a:t>
            </a:fld>
            <a:endParaRPr lang="en-US"/>
          </a:p>
        </p:txBody>
      </p:sp>
    </p:spTree>
    <p:extLst>
      <p:ext uri="{BB962C8B-B14F-4D97-AF65-F5344CB8AC3E}">
        <p14:creationId xmlns:p14="http://schemas.microsoft.com/office/powerpoint/2010/main" val="3445525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12/21/2012 5:22 PM</a:t>
            </a:fld>
            <a:endParaRPr lang="en-US" dirty="0"/>
          </a:p>
        </p:txBody>
      </p:sp>
      <p:sp>
        <p:nvSpPr>
          <p:cNvPr id="6" name="Footer Placeholder 5"/>
          <p:cNvSpPr>
            <a:spLocks noGrp="1"/>
          </p:cNvSpPr>
          <p:nvPr>
            <p:ph type="ftr" sz="quarter" idx="12"/>
          </p:nvPr>
        </p:nvSpPr>
        <p:spPr>
          <a:xfrm>
            <a:off x="0" y="8627915"/>
            <a:ext cx="6172200" cy="454184"/>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200" y="8627915"/>
            <a:ext cx="684213" cy="454184"/>
          </a:xfrm>
        </p:spPr>
        <p:txBody>
          <a:bodyPr/>
          <a:lstStyle/>
          <a:p>
            <a:fld id="{EC87E0CF-87F6-4B58-B8B8-DCAB2DAAF3CA}"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sp>
        <p:nvSpPr>
          <p:cNvPr id="166951" name="Rectangle 39"/>
          <p:cNvSpPr>
            <a:spLocks noGrp="1" noChangeArrowheads="1"/>
          </p:cNvSpPr>
          <p:nvPr>
            <p:ph type="ctrTitle" sz="quarter"/>
          </p:nvPr>
        </p:nvSpPr>
        <p:spPr>
          <a:xfrm>
            <a:off x="685800" y="685800"/>
            <a:ext cx="7772400" cy="1736725"/>
          </a:xfrm>
        </p:spPr>
        <p:txBody>
          <a:bodyPr anchor="b"/>
          <a:lstStyle>
            <a:lvl1pPr>
              <a:defRPr sz="4000"/>
            </a:lvl1pPr>
          </a:lstStyle>
          <a:p>
            <a:r>
              <a:rPr lang="en-US"/>
              <a:t>Click to edit Master title style</a:t>
            </a:r>
          </a:p>
        </p:txBody>
      </p:sp>
      <p:sp>
        <p:nvSpPr>
          <p:cNvPr id="166952" name="Rectangle 40"/>
          <p:cNvSpPr>
            <a:spLocks noGrp="1" noChangeArrowheads="1"/>
          </p:cNvSpPr>
          <p:nvPr>
            <p:ph type="subTitle" sz="quarter" idx="1"/>
          </p:nvPr>
        </p:nvSpPr>
        <p:spPr>
          <a:xfrm>
            <a:off x="1143000" y="3124200"/>
            <a:ext cx="6400800" cy="1752600"/>
          </a:xfrm>
        </p:spPr>
        <p:txBody>
          <a:bodyPr/>
          <a:lstStyle>
            <a:lvl1pPr marL="0" indent="0" algn="ctr">
              <a:buFont typeface="Wingdings" pitchFamily="2" charset="2"/>
              <a:buNone/>
              <a:defRPr sz="4400"/>
            </a:lvl1pPr>
          </a:lstStyle>
          <a:p>
            <a:r>
              <a:rPr lang="en-US"/>
              <a:t>Click to edit Master subtitle style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5EBA7A3E-0B0A-475F-B368-041C6660DD1B}"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E2C4E2D5-483F-45E4-A026-03A059CE1C83}"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solidFill>
                  <a:schemeClr val="accent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accent3"/>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95548"/>
          </a:xfrm>
        </p:spPr>
        <p:txBody>
          <a:bodyPr/>
          <a:lstStyle>
            <a:lvl1pPr>
              <a:defRPr sz="4300">
                <a:solidFill>
                  <a:srgbClr val="FFCC99"/>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390398"/>
          </a:xfrm>
        </p:spPr>
        <p:txBody>
          <a:bodyPr/>
          <a:lstStyle>
            <a:lvl1pPr>
              <a:lnSpc>
                <a:spcPct val="100000"/>
              </a:lnSpc>
              <a:spcBef>
                <a:spcPts val="700"/>
              </a:spcBef>
              <a:defRPr/>
            </a:lvl1pPr>
            <a:lvl2pPr>
              <a:lnSpc>
                <a:spcPct val="100000"/>
              </a:lnSpc>
              <a:spcBef>
                <a:spcPts val="700"/>
              </a:spcBef>
              <a:defRPr/>
            </a:lvl2pPr>
            <a:lvl3pPr>
              <a:lnSpc>
                <a:spcPct val="100000"/>
              </a:lnSpc>
              <a:spcBef>
                <a:spcPts val="700"/>
              </a:spcBef>
              <a:defRPr/>
            </a:lvl3pPr>
            <a:lvl4pPr>
              <a:lnSpc>
                <a:spcPct val="100000"/>
              </a:lnSpc>
              <a:spcBef>
                <a:spcPts val="700"/>
              </a:spcBef>
              <a:defRPr/>
            </a:lvl4pPr>
            <a:lvl5pPr>
              <a:lnSpc>
                <a:spcPct val="100000"/>
              </a:lnSpc>
              <a:spcBef>
                <a:spcPts val="7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95548"/>
          </a:xfrm>
        </p:spPr>
        <p:txBody>
          <a:bodyPr/>
          <a:lstStyle>
            <a:lvl1pPr>
              <a:defRPr sz="4300">
                <a:solidFill>
                  <a:srgbClr val="FFCC99"/>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412875"/>
            <a:ext cx="8382000" cy="2390398"/>
          </a:xfrm>
        </p:spPr>
        <p:txBody>
          <a:bodyPr/>
          <a:lstStyle>
            <a:lvl1pPr>
              <a:lnSpc>
                <a:spcPct val="100000"/>
              </a:lnSpc>
              <a:spcBef>
                <a:spcPts val="700"/>
              </a:spcBef>
              <a:defRPr>
                <a:effectLst/>
              </a:defRPr>
            </a:lvl1pPr>
            <a:lvl2pPr>
              <a:lnSpc>
                <a:spcPct val="100000"/>
              </a:lnSpc>
              <a:spcBef>
                <a:spcPts val="700"/>
              </a:spcBef>
              <a:defRPr>
                <a:effectLst/>
              </a:defRPr>
            </a:lvl2pPr>
            <a:lvl3pPr>
              <a:lnSpc>
                <a:spcPct val="100000"/>
              </a:lnSpc>
              <a:spcBef>
                <a:spcPts val="700"/>
              </a:spcBef>
              <a:defRPr>
                <a:effectLst/>
              </a:defRPr>
            </a:lvl3pPr>
            <a:lvl4pPr>
              <a:lnSpc>
                <a:spcPct val="100000"/>
              </a:lnSpc>
              <a:spcBef>
                <a:spcPts val="700"/>
              </a:spcBef>
              <a:defRPr>
                <a:effectLst/>
              </a:defRPr>
            </a:lvl4pPr>
            <a:lvl5pPr>
              <a:lnSpc>
                <a:spcPct val="100000"/>
              </a:lnSpc>
              <a:spcBef>
                <a:spcPts val="700"/>
              </a:spcBef>
              <a:defRPr>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CC66"/>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81000" y="1411553"/>
            <a:ext cx="4114800" cy="2451953"/>
          </a:xfrm>
        </p:spPr>
        <p:txBody>
          <a:bodyPr/>
          <a:lstStyle>
            <a:lvl1pPr marL="339976" indent="-339976">
              <a:lnSpc>
                <a:spcPct val="100000"/>
              </a:lnSpc>
              <a:spcBef>
                <a:spcPts val="700"/>
              </a:spcBef>
              <a:defRPr sz="2800"/>
            </a:lvl1pPr>
            <a:lvl2pPr marL="673338" indent="-325424">
              <a:lnSpc>
                <a:spcPct val="100000"/>
              </a:lnSpc>
              <a:spcBef>
                <a:spcPts val="700"/>
              </a:spcBef>
              <a:defRPr sz="2400"/>
            </a:lvl2pPr>
            <a:lvl3pPr marL="953785" indent="-288384">
              <a:lnSpc>
                <a:spcPct val="100000"/>
              </a:lnSpc>
              <a:spcBef>
                <a:spcPts val="700"/>
              </a:spcBef>
              <a:defRPr sz="2000"/>
            </a:lvl3pPr>
            <a:lvl4pPr marL="1227618" indent="-273833">
              <a:lnSpc>
                <a:spcPct val="100000"/>
              </a:lnSpc>
              <a:spcBef>
                <a:spcPts val="700"/>
              </a:spcBef>
              <a:defRPr sz="1800"/>
            </a:lvl4pPr>
            <a:lvl5pPr marL="1516002" indent="-280447">
              <a:lnSpc>
                <a:spcPct val="100000"/>
              </a:lnSpc>
              <a:spcBef>
                <a:spcPts val="7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451953"/>
          </a:xfrm>
        </p:spPr>
        <p:txBody>
          <a:bodyPr/>
          <a:lstStyle>
            <a:lvl1pPr marL="347914" indent="-347914">
              <a:lnSpc>
                <a:spcPct val="100000"/>
              </a:lnSpc>
              <a:spcBef>
                <a:spcPts val="700"/>
              </a:spcBef>
              <a:defRPr sz="2800"/>
            </a:lvl1pPr>
            <a:lvl2pPr marL="673338" indent="-339976">
              <a:lnSpc>
                <a:spcPct val="100000"/>
              </a:lnSpc>
              <a:spcBef>
                <a:spcPts val="700"/>
              </a:spcBef>
              <a:defRPr sz="2400"/>
            </a:lvl2pPr>
            <a:lvl3pPr marL="961722" indent="-302936">
              <a:lnSpc>
                <a:spcPct val="100000"/>
              </a:lnSpc>
              <a:spcBef>
                <a:spcPts val="700"/>
              </a:spcBef>
              <a:defRPr sz="2000"/>
            </a:lvl3pPr>
            <a:lvl4pPr marL="1227618" indent="-265896">
              <a:lnSpc>
                <a:spcPct val="100000"/>
              </a:lnSpc>
              <a:spcBef>
                <a:spcPts val="700"/>
              </a:spcBef>
              <a:defRPr sz="1800"/>
            </a:lvl4pPr>
            <a:lvl5pPr marL="1516002" indent="-273833">
              <a:lnSpc>
                <a:spcPct val="100000"/>
              </a:lnSpc>
              <a:spcBef>
                <a:spcPts val="7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SzPct val="700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F7659898-DC7B-4D8B-91E2-A088E7F3055F}" type="slidenum">
              <a:rPr lang="en-US"/>
              <a:pPr>
                <a:defRPr/>
              </a:pPr>
              <a:t>‹#›</a:t>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A72036E6-1BE5-457A-B10E-A01142623017}"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51B55090-4754-44BC-B681-90B46344D3B5}"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66BAE227-4EEA-429B-8A92-488BDF6B94BB}"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0B847D52-6FAA-4746-97B0-CBDD4F8104D0}"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8BBD2B64-4BB7-4C2C-83F8-81042AB6BCD8}"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EE47F9D3-9E8C-484B-A68B-0A57F7CBEFB4}"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10725B76-1B9D-4DA4-AD3D-96737EF3896E}"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24.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alphaModFix amt="90000"/>
            <a:lum/>
          </a:blip>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16589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6589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6589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1035" name="Group 6"/>
            <p:cNvGrpSpPr>
              <a:grpSpLocks/>
            </p:cNvGrpSpPr>
            <p:nvPr/>
          </p:nvGrpSpPr>
          <p:grpSpPr bwMode="auto">
            <a:xfrm>
              <a:off x="288" y="0"/>
              <a:ext cx="5098" cy="4316"/>
              <a:chOff x="288" y="0"/>
              <a:chExt cx="5098" cy="4316"/>
            </a:xfrm>
          </p:grpSpPr>
          <p:sp>
            <p:nvSpPr>
              <p:cNvPr id="16589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89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89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89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89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16590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6590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6591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6591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p>
          </p:txBody>
        </p:sp>
        <p:sp>
          <p:nvSpPr>
            <p:cNvPr id="16591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p>
          </p:txBody>
        </p:sp>
        <p:sp>
          <p:nvSpPr>
            <p:cNvPr id="16591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6591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p>
          </p:txBody>
        </p:sp>
        <p:sp>
          <p:nvSpPr>
            <p:cNvPr id="16591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p>
          </p:txBody>
        </p:sp>
        <p:sp>
          <p:nvSpPr>
            <p:cNvPr id="16591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16591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16591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1047" name="Group 31"/>
            <p:cNvGrpSpPr>
              <a:grpSpLocks/>
            </p:cNvGrpSpPr>
            <p:nvPr/>
          </p:nvGrpSpPr>
          <p:grpSpPr bwMode="auto">
            <a:xfrm>
              <a:off x="1" y="392"/>
              <a:ext cx="5758" cy="1571"/>
              <a:chOff x="1" y="392"/>
              <a:chExt cx="5758" cy="1571"/>
            </a:xfrm>
          </p:grpSpPr>
          <p:sp>
            <p:nvSpPr>
              <p:cNvPr id="16592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16592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16592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16592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16592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16592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16592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sp>
        <p:nvSpPr>
          <p:cNvPr id="165927"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65928"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p>
        </p:txBody>
      </p:sp>
      <p:sp>
        <p:nvSpPr>
          <p:cNvPr id="165929"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p>
        </p:txBody>
      </p:sp>
      <p:sp>
        <p:nvSpPr>
          <p:cNvPr id="165930"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51F6848D-B9EE-4805-80D8-52A9579FB6AC}" type="slidenum">
              <a:rPr lang="en-US"/>
              <a:pPr>
                <a:defRPr/>
              </a:pPr>
              <a:t>‹#›</a:t>
            </a:fld>
            <a:endParaRPr lang="en-US"/>
          </a:p>
        </p:txBody>
      </p:sp>
      <p:sp>
        <p:nvSpPr>
          <p:cNvPr id="16593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2" tx1="lt1" bg2="dk1" tx2="lt2" accent1="accent1" accent2="accent2" accent3="accent3" accent4="accent4" accent5="accent5" accent6="accent6" hlink="hlink" folHlink="folHlink"/>
  <p:sldLayoutIdLst>
    <p:sldLayoutId id="2147483726"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00B9E7"/>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1AFFFF"/>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alphaModFix amt="9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alphaModFix amt="90000"/>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1"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hyperlink" Target="http://tinyurl.com/3dw9mk4"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343400"/>
            <a:ext cx="7681913" cy="1523495"/>
          </a:xfrm>
        </p:spPr>
        <p:txBody>
          <a:bodyPr/>
          <a:lstStyle/>
          <a:p>
            <a:r>
              <a:rPr lang="en-US" dirty="0" smtClean="0">
                <a:solidFill>
                  <a:schemeClr val="accent2">
                    <a:lumMod val="20000"/>
                    <a:lumOff val="80000"/>
                  </a:schemeClr>
                </a:solidFill>
              </a:rPr>
              <a:t>Word Identification</a:t>
            </a:r>
            <a:endParaRPr lang="en-US" dirty="0">
              <a:solidFill>
                <a:schemeClr val="accent2">
                  <a:lumMod val="20000"/>
                  <a:lumOff val="80000"/>
                </a:schemeClr>
              </a:solidFill>
            </a:endParaRPr>
          </a:p>
        </p:txBody>
      </p:sp>
      <p:sp>
        <p:nvSpPr>
          <p:cNvPr id="3" name="Subtitle 2"/>
          <p:cNvSpPr>
            <a:spLocks noGrp="1"/>
          </p:cNvSpPr>
          <p:nvPr>
            <p:ph type="subTitle" idx="1"/>
          </p:nvPr>
        </p:nvSpPr>
        <p:spPr>
          <a:xfrm>
            <a:off x="914401" y="3429000"/>
            <a:ext cx="2743200" cy="914400"/>
          </a:xfrm>
        </p:spPr>
        <p:txBody>
          <a:bodyPr>
            <a:normAutofit/>
          </a:bodyPr>
          <a:lstStyle/>
          <a:p>
            <a:r>
              <a:rPr lang="en-US" dirty="0" smtClean="0">
                <a:solidFill>
                  <a:srgbClr val="FFCC99"/>
                </a:solidFill>
                <a:effectLst>
                  <a:outerShdw blurRad="38100" dist="38100" dir="2700000" algn="tl">
                    <a:srgbClr val="000000">
                      <a:alpha val="43137"/>
                    </a:srgbClr>
                  </a:outerShdw>
                </a:effectLst>
              </a:rPr>
              <a:t>Chapter 6</a:t>
            </a:r>
            <a:endParaRPr lang="en-US" dirty="0">
              <a:solidFill>
                <a:srgbClr val="FFCC99"/>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572001" y="685799"/>
            <a:ext cx="3622296" cy="3429001"/>
          </a:xfrm>
          <a:prstGeom prst="ellipse">
            <a:avLst/>
          </a:prstGeom>
          <a:noFill/>
          <a:ln w="19050">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533400"/>
            <a:ext cx="8458200" cy="1094146"/>
          </a:xfrm>
        </p:spPr>
        <p:txBody>
          <a:bodyPr/>
          <a:lstStyle/>
          <a:p>
            <a:pPr>
              <a:defRPr/>
            </a:pPr>
            <a:r>
              <a:rPr lang="en-US" dirty="0" smtClean="0"/>
              <a:t>Checklist for First Grade</a:t>
            </a:r>
            <a:r>
              <a:rPr lang="en-US" sz="4800" dirty="0" smtClean="0"/>
              <a:t/>
            </a:r>
            <a:br>
              <a:rPr lang="en-US" sz="4800" dirty="0" smtClean="0"/>
            </a:br>
            <a:r>
              <a:rPr lang="en-US" sz="3600" dirty="0" smtClean="0"/>
              <a:t>Based on California’s Standard 1.10</a:t>
            </a:r>
          </a:p>
        </p:txBody>
      </p:sp>
      <p:pic>
        <p:nvPicPr>
          <p:cNvPr id="4" name="Picture 3" descr="6.4.png"/>
          <p:cNvPicPr>
            <a:picLocks noChangeAspect="1"/>
          </p:cNvPicPr>
          <p:nvPr/>
        </p:nvPicPr>
        <p:blipFill>
          <a:blip r:embed="rId2" cstate="print"/>
          <a:stretch>
            <a:fillRect/>
          </a:stretch>
        </p:blipFill>
        <p:spPr>
          <a:xfrm>
            <a:off x="457200" y="2438400"/>
            <a:ext cx="8290566" cy="3499106"/>
          </a:xfrm>
          <a:prstGeom prst="rect">
            <a:avLst/>
          </a:prstGeo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91095"/>
          </a:xfrm>
        </p:spPr>
        <p:txBody>
          <a:bodyPr/>
          <a:lstStyle/>
          <a:p>
            <a:r>
              <a:rPr lang="en-US" dirty="0" smtClean="0"/>
              <a:t>Sample List for Assessing </a:t>
            </a:r>
            <a:br>
              <a:rPr lang="en-US" dirty="0" smtClean="0"/>
            </a:br>
            <a:r>
              <a:rPr lang="en-US" dirty="0" smtClean="0"/>
              <a:t>Sight Vocabulary</a:t>
            </a:r>
            <a:endParaRPr lang="en-US" dirty="0"/>
          </a:p>
        </p:txBody>
      </p:sp>
      <p:pic>
        <p:nvPicPr>
          <p:cNvPr id="5" name="Picture 4" descr="6.6.png"/>
          <p:cNvPicPr>
            <a:picLocks noChangeAspect="1"/>
          </p:cNvPicPr>
          <p:nvPr/>
        </p:nvPicPr>
        <p:blipFill>
          <a:blip r:embed="rId2" cstate="print"/>
          <a:stretch>
            <a:fillRect/>
          </a:stretch>
        </p:blipFill>
        <p:spPr>
          <a:xfrm>
            <a:off x="1219200" y="1676400"/>
            <a:ext cx="6696366" cy="5000246"/>
          </a:xfrm>
          <a:prstGeom prst="rect">
            <a:avLst/>
          </a:prstGeom>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609600"/>
            <a:ext cx="8229600" cy="1689693"/>
          </a:xfrm>
        </p:spPr>
        <p:txBody>
          <a:bodyPr/>
          <a:lstStyle/>
          <a:p>
            <a:pPr eaLnBrk="1" hangingPunct="1">
              <a:defRPr/>
            </a:pPr>
            <a:r>
              <a:rPr lang="en-US" dirty="0" smtClean="0"/>
              <a:t>Assessment of Word Identification:</a:t>
            </a:r>
            <a:br>
              <a:rPr lang="en-US" dirty="0" smtClean="0"/>
            </a:br>
            <a:r>
              <a:rPr lang="en-US" dirty="0" smtClean="0"/>
              <a:t>Formal</a:t>
            </a:r>
            <a:r>
              <a:rPr lang="en-US" sz="4000" dirty="0" smtClean="0"/>
              <a:t/>
            </a:r>
            <a:br>
              <a:rPr lang="en-US" sz="4000" dirty="0" smtClean="0"/>
            </a:br>
            <a:endParaRPr lang="en-US" sz="3600" dirty="0" smtClean="0"/>
          </a:p>
        </p:txBody>
      </p:sp>
      <p:sp>
        <p:nvSpPr>
          <p:cNvPr id="46083" name="Rectangle 3"/>
          <p:cNvSpPr>
            <a:spLocks noGrp="1" noChangeArrowheads="1"/>
          </p:cNvSpPr>
          <p:nvPr>
            <p:ph idx="1"/>
          </p:nvPr>
        </p:nvSpPr>
        <p:spPr>
          <a:xfrm>
            <a:off x="685800" y="2362200"/>
            <a:ext cx="7772400" cy="3730100"/>
          </a:xfrm>
        </p:spPr>
        <p:txBody>
          <a:bodyPr/>
          <a:lstStyle/>
          <a:p>
            <a:pPr lvl="2" eaLnBrk="1" hangingPunct="1">
              <a:lnSpc>
                <a:spcPct val="90000"/>
              </a:lnSpc>
              <a:buFontTx/>
              <a:buNone/>
              <a:defRPr/>
            </a:pPr>
            <a:r>
              <a:rPr lang="en-US" sz="2800" dirty="0" smtClean="0"/>
              <a:t>Diagnostic Tests Used to Assess Sight Words</a:t>
            </a:r>
          </a:p>
          <a:p>
            <a:pPr lvl="2" eaLnBrk="1" hangingPunct="1">
              <a:lnSpc>
                <a:spcPct val="90000"/>
              </a:lnSpc>
              <a:buFontTx/>
              <a:buNone/>
              <a:defRPr/>
            </a:pPr>
            <a:endParaRPr lang="en-US" dirty="0" smtClean="0"/>
          </a:p>
          <a:p>
            <a:pPr lvl="2" eaLnBrk="1" hangingPunct="1">
              <a:lnSpc>
                <a:spcPct val="90000"/>
              </a:lnSpc>
              <a:buFontTx/>
              <a:buNone/>
              <a:defRPr/>
            </a:pPr>
            <a:endParaRPr lang="en-US" dirty="0" smtClean="0"/>
          </a:p>
          <a:p>
            <a:pPr lvl="2" eaLnBrk="1" hangingPunct="1">
              <a:lnSpc>
                <a:spcPct val="90000"/>
              </a:lnSpc>
              <a:buFontTx/>
              <a:buNone/>
              <a:defRPr/>
            </a:pPr>
            <a:endParaRPr lang="en-US" dirty="0" smtClean="0"/>
          </a:p>
          <a:p>
            <a:pPr lvl="2" eaLnBrk="1" hangingPunct="1">
              <a:lnSpc>
                <a:spcPct val="90000"/>
              </a:lnSpc>
              <a:buFontTx/>
              <a:buNone/>
              <a:defRPr/>
            </a:pPr>
            <a:endParaRPr lang="en-US" dirty="0" smtClean="0"/>
          </a:p>
          <a:p>
            <a:pPr lvl="2" eaLnBrk="1" hangingPunct="1">
              <a:lnSpc>
                <a:spcPct val="90000"/>
              </a:lnSpc>
              <a:buFontTx/>
              <a:buNone/>
              <a:defRPr/>
            </a:pPr>
            <a:endParaRPr lang="en-US" dirty="0" smtClean="0"/>
          </a:p>
          <a:p>
            <a:pPr lvl="2" eaLnBrk="1" hangingPunct="1">
              <a:lnSpc>
                <a:spcPct val="90000"/>
              </a:lnSpc>
              <a:buFontTx/>
              <a:buNone/>
              <a:defRPr/>
            </a:pPr>
            <a:endParaRPr lang="en-US" dirty="0" smtClean="0"/>
          </a:p>
          <a:p>
            <a:pPr lvl="2" eaLnBrk="1" hangingPunct="1">
              <a:lnSpc>
                <a:spcPct val="90000"/>
              </a:lnSpc>
              <a:buFontTx/>
              <a:buNone/>
              <a:defRPr/>
            </a:pPr>
            <a:endParaRPr lang="en-US" dirty="0" smtClean="0"/>
          </a:p>
          <a:p>
            <a:pPr lvl="2" eaLnBrk="1" hangingPunct="1">
              <a:lnSpc>
                <a:spcPct val="90000"/>
              </a:lnSpc>
              <a:buFontTx/>
              <a:buNone/>
              <a:defRPr/>
            </a:pPr>
            <a:endParaRPr lang="en-US" dirty="0" smtClean="0"/>
          </a:p>
          <a:p>
            <a:pPr lvl="2" eaLnBrk="1" hangingPunct="1">
              <a:lnSpc>
                <a:spcPct val="90000"/>
              </a:lnSpc>
              <a:buFontTx/>
              <a:buNone/>
              <a:defRPr/>
            </a:pPr>
            <a:endParaRPr lang="en-US" dirty="0" smtClean="0"/>
          </a:p>
        </p:txBody>
      </p:sp>
      <p:pic>
        <p:nvPicPr>
          <p:cNvPr id="4" name="Picture 3" descr="6.9.png"/>
          <p:cNvPicPr>
            <a:picLocks noChangeAspect="1"/>
          </p:cNvPicPr>
          <p:nvPr/>
        </p:nvPicPr>
        <p:blipFill>
          <a:blip r:embed="rId2" cstate="print"/>
          <a:stretch>
            <a:fillRect/>
          </a:stretch>
        </p:blipFill>
        <p:spPr>
          <a:xfrm>
            <a:off x="228600" y="3124200"/>
            <a:ext cx="8654945" cy="1883193"/>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230188"/>
            <a:ext cx="8382000" cy="1191095"/>
          </a:xfrm>
        </p:spPr>
        <p:txBody>
          <a:bodyPr/>
          <a:lstStyle/>
          <a:p>
            <a:pPr eaLnBrk="1" hangingPunct="1">
              <a:defRPr/>
            </a:pPr>
            <a:r>
              <a:rPr lang="en-US" dirty="0" smtClean="0"/>
              <a:t>Intervention Strategies </a:t>
            </a:r>
            <a:br>
              <a:rPr lang="en-US" dirty="0" smtClean="0"/>
            </a:br>
            <a:r>
              <a:rPr lang="en-US" dirty="0" smtClean="0"/>
              <a:t>Focusing on Word Identification</a:t>
            </a:r>
          </a:p>
        </p:txBody>
      </p:sp>
      <p:sp>
        <p:nvSpPr>
          <p:cNvPr id="62467" name="Rectangle 3"/>
          <p:cNvSpPr>
            <a:spLocks noGrp="1" noChangeArrowheads="1"/>
          </p:cNvSpPr>
          <p:nvPr>
            <p:ph idx="1"/>
          </p:nvPr>
        </p:nvSpPr>
        <p:spPr>
          <a:xfrm>
            <a:off x="533400" y="1705387"/>
            <a:ext cx="8153400" cy="4619213"/>
          </a:xfrm>
        </p:spPr>
        <p:txBody>
          <a:bodyPr/>
          <a:lstStyle/>
          <a:p>
            <a:pPr eaLnBrk="1" hangingPunct="1">
              <a:buClr>
                <a:schemeClr val="accent6"/>
              </a:buClr>
              <a:defRPr/>
            </a:pPr>
            <a:r>
              <a:rPr lang="en-US" dirty="0" smtClean="0"/>
              <a:t>Activities should help readers think about words</a:t>
            </a:r>
          </a:p>
          <a:p>
            <a:pPr eaLnBrk="1" hangingPunct="1">
              <a:buClr>
                <a:schemeClr val="accent6"/>
              </a:buClr>
              <a:defRPr/>
            </a:pPr>
            <a:r>
              <a:rPr lang="en-US" dirty="0" smtClean="0"/>
              <a:t>Skills should be taught in context</a:t>
            </a:r>
          </a:p>
          <a:p>
            <a:pPr>
              <a:buClr>
                <a:schemeClr val="accent6"/>
              </a:buClr>
              <a:defRPr/>
            </a:pPr>
            <a:r>
              <a:rPr lang="en-US" dirty="0" smtClean="0"/>
              <a:t>Activities should be used in small group settings or in tutoring sessions</a:t>
            </a:r>
          </a:p>
          <a:p>
            <a:pPr>
              <a:spcBef>
                <a:spcPts val="2400"/>
              </a:spcBef>
              <a:buClr>
                <a:schemeClr val="accent6"/>
              </a:buClr>
              <a:buNone/>
              <a:defRPr/>
            </a:pPr>
            <a:r>
              <a:rPr lang="en-US" dirty="0" smtClean="0"/>
              <a:t>Small group activity for teaching word identification skills:  Guided reading</a:t>
            </a:r>
          </a:p>
          <a:p>
            <a:pPr algn="r">
              <a:spcBef>
                <a:spcPts val="1500"/>
              </a:spcBef>
              <a:buClr>
                <a:schemeClr val="accent6"/>
              </a:buClr>
              <a:buNone/>
              <a:defRPr/>
            </a:pPr>
            <a:r>
              <a:rPr lang="en-US" dirty="0" smtClean="0"/>
              <a:t>				     </a:t>
            </a:r>
            <a:r>
              <a:rPr lang="en-US" sz="2400" i="1" dirty="0" smtClean="0"/>
              <a:t>(continued)</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dirty="0" smtClean="0"/>
              <a:t>More Intervention Strategies</a:t>
            </a:r>
          </a:p>
        </p:txBody>
      </p:sp>
      <p:sp>
        <p:nvSpPr>
          <p:cNvPr id="63491" name="Rectangle 3"/>
          <p:cNvSpPr>
            <a:spLocks noGrp="1" noChangeArrowheads="1"/>
          </p:cNvSpPr>
          <p:nvPr>
            <p:ph idx="1"/>
          </p:nvPr>
        </p:nvSpPr>
        <p:spPr>
          <a:xfrm>
            <a:off x="381000" y="1286529"/>
            <a:ext cx="8382000" cy="5025991"/>
          </a:xfrm>
        </p:spPr>
        <p:txBody>
          <a:bodyPr/>
          <a:lstStyle/>
          <a:p>
            <a:pPr>
              <a:lnSpc>
                <a:spcPct val="90000"/>
              </a:lnSpc>
              <a:buClr>
                <a:schemeClr val="accent6"/>
              </a:buClr>
              <a:defRPr/>
            </a:pPr>
            <a:r>
              <a:rPr lang="en-US" dirty="0" smtClean="0"/>
              <a:t>Emphasizing receptive and expressive vocabularies:</a:t>
            </a:r>
          </a:p>
          <a:p>
            <a:pPr lvl="1">
              <a:buClr>
                <a:schemeClr val="bg1">
                  <a:lumMod val="60000"/>
                  <a:lumOff val="40000"/>
                </a:schemeClr>
              </a:buClr>
              <a:defRPr/>
            </a:pPr>
            <a:r>
              <a:rPr lang="en-US" dirty="0" smtClean="0"/>
              <a:t>Wordless books</a:t>
            </a:r>
          </a:p>
          <a:p>
            <a:pPr lvl="1">
              <a:buClr>
                <a:schemeClr val="bg1">
                  <a:lumMod val="60000"/>
                  <a:lumOff val="40000"/>
                </a:schemeClr>
              </a:buClr>
              <a:defRPr/>
            </a:pPr>
            <a:r>
              <a:rPr lang="en-US" dirty="0" smtClean="0"/>
              <a:t>Picture books</a:t>
            </a:r>
          </a:p>
          <a:p>
            <a:pPr lvl="1">
              <a:buClr>
                <a:schemeClr val="bg1">
                  <a:lumMod val="60000"/>
                  <a:lumOff val="40000"/>
                </a:schemeClr>
              </a:buClr>
              <a:defRPr/>
            </a:pPr>
            <a:r>
              <a:rPr lang="en-US" dirty="0" smtClean="0"/>
              <a:t>Using vocabulary to enhance middle school students’ expressive vocabulary</a:t>
            </a:r>
          </a:p>
          <a:p>
            <a:pPr>
              <a:spcBef>
                <a:spcPts val="1200"/>
              </a:spcBef>
              <a:buClr>
                <a:schemeClr val="accent6"/>
              </a:buClr>
              <a:defRPr/>
            </a:pPr>
            <a:r>
              <a:rPr lang="en-US" dirty="0" smtClean="0"/>
              <a:t>Emphasizing sight words:</a:t>
            </a:r>
          </a:p>
          <a:p>
            <a:pPr lvl="1">
              <a:buClr>
                <a:schemeClr val="bg1">
                  <a:lumMod val="60000"/>
                  <a:lumOff val="40000"/>
                </a:schemeClr>
              </a:buClr>
              <a:defRPr/>
            </a:pPr>
            <a:r>
              <a:rPr lang="en-US" dirty="0" smtClean="0"/>
              <a:t>Match the Word</a:t>
            </a:r>
          </a:p>
          <a:p>
            <a:pPr lvl="1">
              <a:buClr>
                <a:schemeClr val="bg1">
                  <a:lumMod val="60000"/>
                  <a:lumOff val="40000"/>
                </a:schemeClr>
              </a:buClr>
              <a:defRPr/>
            </a:pPr>
            <a:r>
              <a:rPr lang="en-US" dirty="0" err="1" smtClean="0"/>
              <a:t>Dolch</a:t>
            </a:r>
            <a:r>
              <a:rPr lang="en-US" dirty="0" smtClean="0"/>
              <a:t> List Bingo</a:t>
            </a:r>
          </a:p>
          <a:p>
            <a:pPr lvl="1" algn="r" eaLnBrk="1" hangingPunct="1">
              <a:buClr>
                <a:schemeClr val="bg1">
                  <a:lumMod val="60000"/>
                  <a:lumOff val="40000"/>
                </a:schemeClr>
              </a:buClr>
              <a:buFontTx/>
              <a:buNone/>
              <a:defRPr/>
            </a:pPr>
            <a:r>
              <a:rPr lang="en-US" sz="2400" i="1" dirty="0" smtClean="0"/>
              <a:t>(continued)</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230188"/>
            <a:ext cx="8382000" cy="609398"/>
          </a:xfrm>
        </p:spPr>
        <p:txBody>
          <a:bodyPr/>
          <a:lstStyle/>
          <a:p>
            <a:pPr eaLnBrk="1" hangingPunct="1">
              <a:defRPr/>
            </a:pPr>
            <a:r>
              <a:rPr lang="en-US" sz="4400" dirty="0" smtClean="0"/>
              <a:t>More Intervention Strategies</a:t>
            </a:r>
          </a:p>
        </p:txBody>
      </p:sp>
      <p:sp>
        <p:nvSpPr>
          <p:cNvPr id="63491" name="Rectangle 3"/>
          <p:cNvSpPr>
            <a:spLocks noGrp="1" noChangeArrowheads="1"/>
          </p:cNvSpPr>
          <p:nvPr>
            <p:ph idx="1"/>
          </p:nvPr>
        </p:nvSpPr>
        <p:spPr>
          <a:xfrm>
            <a:off x="381000" y="1412875"/>
            <a:ext cx="8382000" cy="4013919"/>
          </a:xfrm>
        </p:spPr>
        <p:txBody>
          <a:bodyPr/>
          <a:lstStyle/>
          <a:p>
            <a:pPr eaLnBrk="1" hangingPunct="1">
              <a:buClr>
                <a:schemeClr val="accent6"/>
              </a:buClr>
              <a:defRPr/>
            </a:pPr>
            <a:r>
              <a:rPr lang="en-US" dirty="0" smtClean="0"/>
              <a:t>Emphasizing sight vocabulary:</a:t>
            </a:r>
          </a:p>
          <a:p>
            <a:pPr lvl="1" eaLnBrk="1" hangingPunct="1">
              <a:buClr>
                <a:schemeClr val="bg1">
                  <a:lumMod val="60000"/>
                  <a:lumOff val="40000"/>
                </a:schemeClr>
              </a:buClr>
              <a:defRPr/>
            </a:pPr>
            <a:r>
              <a:rPr lang="en-US" dirty="0" smtClean="0"/>
              <a:t>Unscramble the Sentence</a:t>
            </a:r>
          </a:p>
          <a:p>
            <a:pPr lvl="1" eaLnBrk="1" hangingPunct="1">
              <a:buClr>
                <a:schemeClr val="bg1">
                  <a:lumMod val="60000"/>
                  <a:lumOff val="40000"/>
                </a:schemeClr>
              </a:buClr>
              <a:defRPr/>
            </a:pPr>
            <a:r>
              <a:rPr lang="en-US" dirty="0" smtClean="0"/>
              <a:t>Personalized flash cards</a:t>
            </a:r>
          </a:p>
          <a:p>
            <a:pPr lvl="1" eaLnBrk="1" hangingPunct="1">
              <a:buClr>
                <a:schemeClr val="bg1">
                  <a:lumMod val="60000"/>
                  <a:lumOff val="40000"/>
                </a:schemeClr>
              </a:buClr>
              <a:defRPr/>
            </a:pPr>
            <a:r>
              <a:rPr lang="en-US" dirty="0" smtClean="0"/>
              <a:t>Personal word walls</a:t>
            </a:r>
          </a:p>
          <a:p>
            <a:pPr lvl="1" eaLnBrk="1" hangingPunct="1">
              <a:buClr>
                <a:schemeClr val="bg1">
                  <a:lumMod val="60000"/>
                  <a:lumOff val="40000"/>
                </a:schemeClr>
              </a:buClr>
              <a:defRPr/>
            </a:pPr>
            <a:r>
              <a:rPr lang="en-US" dirty="0" smtClean="0"/>
              <a:t>Unscramble the Word</a:t>
            </a:r>
          </a:p>
          <a:p>
            <a:pPr lvl="1" eaLnBrk="1" hangingPunct="1">
              <a:buClr>
                <a:schemeClr val="bg1">
                  <a:lumMod val="60000"/>
                  <a:lumOff val="40000"/>
                </a:schemeClr>
              </a:buClr>
              <a:defRPr/>
            </a:pPr>
            <a:r>
              <a:rPr lang="en-US" dirty="0" smtClean="0"/>
              <a:t>Technical terms</a:t>
            </a:r>
          </a:p>
          <a:p>
            <a:pPr lvl="1" algn="r" eaLnBrk="1" hangingPunct="1">
              <a:buClr>
                <a:schemeClr val="bg1">
                  <a:lumMod val="60000"/>
                  <a:lumOff val="40000"/>
                </a:schemeClr>
              </a:buClr>
              <a:buFontTx/>
              <a:buNone/>
              <a:defRPr/>
            </a:pPr>
            <a:endParaRPr lang="en-US" sz="2400" i="1" dirty="0" smtClean="0"/>
          </a:p>
          <a:p>
            <a:pPr lvl="1" algn="r" eaLnBrk="1" hangingPunct="1">
              <a:buClr>
                <a:schemeClr val="bg1">
                  <a:lumMod val="60000"/>
                  <a:lumOff val="40000"/>
                </a:schemeClr>
              </a:buClr>
              <a:buFontTx/>
              <a:buNone/>
              <a:defRPr/>
            </a:pPr>
            <a:r>
              <a:rPr lang="en-US" sz="2400" i="1" dirty="0" smtClean="0"/>
              <a:t>(continued)</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Word Organizer</a:t>
            </a:r>
            <a:endParaRPr lang="en-US" dirty="0"/>
          </a:p>
        </p:txBody>
      </p:sp>
      <p:pic>
        <p:nvPicPr>
          <p:cNvPr id="5" name="Picture 4" descr="6.12.png"/>
          <p:cNvPicPr>
            <a:picLocks noChangeAspect="1"/>
          </p:cNvPicPr>
          <p:nvPr/>
        </p:nvPicPr>
        <p:blipFill>
          <a:blip r:embed="rId2" cstate="print"/>
          <a:stretch>
            <a:fillRect/>
          </a:stretch>
        </p:blipFill>
        <p:spPr>
          <a:xfrm>
            <a:off x="304800" y="968009"/>
            <a:ext cx="8462778" cy="5602853"/>
          </a:xfrm>
          <a:prstGeom prst="rect">
            <a:avLst/>
          </a:prstGeom>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318852"/>
            <a:ext cx="8382000" cy="595548"/>
          </a:xfrm>
        </p:spPr>
        <p:txBody>
          <a:bodyPr/>
          <a:lstStyle/>
          <a:p>
            <a:pPr eaLnBrk="1" hangingPunct="1">
              <a:defRPr/>
            </a:pPr>
            <a:r>
              <a:rPr lang="en-US" dirty="0" smtClean="0"/>
              <a:t>More Intervention Strategies</a:t>
            </a:r>
          </a:p>
        </p:txBody>
      </p:sp>
      <p:sp>
        <p:nvSpPr>
          <p:cNvPr id="65539" name="Rectangle 3"/>
          <p:cNvSpPr>
            <a:spLocks noGrp="1" noChangeArrowheads="1"/>
          </p:cNvSpPr>
          <p:nvPr>
            <p:ph idx="1"/>
          </p:nvPr>
        </p:nvSpPr>
        <p:spPr>
          <a:xfrm>
            <a:off x="1066800" y="1600200"/>
            <a:ext cx="6934200" cy="3652282"/>
          </a:xfrm>
        </p:spPr>
        <p:txBody>
          <a:bodyPr/>
          <a:lstStyle/>
          <a:p>
            <a:pPr eaLnBrk="1" hangingPunct="1">
              <a:buClr>
                <a:schemeClr val="accent6"/>
              </a:buClr>
              <a:defRPr/>
            </a:pPr>
            <a:r>
              <a:rPr lang="en-US" dirty="0" smtClean="0"/>
              <a:t>Emphasizing content clues:</a:t>
            </a:r>
          </a:p>
          <a:p>
            <a:pPr lvl="1" eaLnBrk="1" hangingPunct="1">
              <a:buClr>
                <a:schemeClr val="bg1">
                  <a:lumMod val="60000"/>
                  <a:lumOff val="40000"/>
                </a:schemeClr>
              </a:buClr>
              <a:defRPr/>
            </a:pPr>
            <a:r>
              <a:rPr lang="en-US" dirty="0" smtClean="0"/>
              <a:t>Cloze passages</a:t>
            </a:r>
          </a:p>
          <a:p>
            <a:pPr eaLnBrk="1" hangingPunct="1">
              <a:spcBef>
                <a:spcPts val="1200"/>
              </a:spcBef>
              <a:buClr>
                <a:schemeClr val="accent6"/>
              </a:buClr>
              <a:defRPr/>
            </a:pPr>
            <a:r>
              <a:rPr lang="en-US" dirty="0" smtClean="0"/>
              <a:t>Emphasizing visual analysis of monosyllabic words:</a:t>
            </a:r>
          </a:p>
          <a:p>
            <a:pPr lvl="1" eaLnBrk="1" hangingPunct="1">
              <a:buClr>
                <a:schemeClr val="bg1">
                  <a:lumMod val="60000"/>
                  <a:lumOff val="40000"/>
                </a:schemeClr>
              </a:buClr>
              <a:defRPr/>
            </a:pPr>
            <a:r>
              <a:rPr lang="en-US" dirty="0" smtClean="0"/>
              <a:t>Toss the Cube</a:t>
            </a:r>
          </a:p>
          <a:p>
            <a:pPr lvl="1" eaLnBrk="1" hangingPunct="1">
              <a:buClr>
                <a:schemeClr val="bg1">
                  <a:lumMod val="60000"/>
                  <a:lumOff val="40000"/>
                </a:schemeClr>
              </a:buClr>
              <a:defRPr/>
            </a:pPr>
            <a:endParaRPr lang="en-US" dirty="0" smtClean="0"/>
          </a:p>
          <a:p>
            <a:pPr lvl="1" algn="r" eaLnBrk="1" hangingPunct="1">
              <a:buClr>
                <a:schemeClr val="bg1">
                  <a:lumMod val="60000"/>
                  <a:lumOff val="40000"/>
                </a:schemeClr>
              </a:buClr>
              <a:buNone/>
              <a:defRPr/>
            </a:pPr>
            <a:r>
              <a:rPr lang="en-US" sz="2400" i="1" dirty="0" smtClean="0"/>
              <a:t>(continued)</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395052"/>
            <a:ext cx="8382000" cy="609398"/>
          </a:xfrm>
        </p:spPr>
        <p:txBody>
          <a:bodyPr/>
          <a:lstStyle/>
          <a:p>
            <a:pPr eaLnBrk="1" hangingPunct="1">
              <a:defRPr/>
            </a:pPr>
            <a:r>
              <a:rPr lang="en-US" sz="4400" dirty="0" smtClean="0"/>
              <a:t>More Intervention Strategies</a:t>
            </a:r>
          </a:p>
        </p:txBody>
      </p:sp>
      <p:sp>
        <p:nvSpPr>
          <p:cNvPr id="66563" name="Rectangle 3"/>
          <p:cNvSpPr>
            <a:spLocks noGrp="1" noChangeArrowheads="1"/>
          </p:cNvSpPr>
          <p:nvPr>
            <p:ph idx="1"/>
          </p:nvPr>
        </p:nvSpPr>
        <p:spPr>
          <a:xfrm>
            <a:off x="609600" y="1447800"/>
            <a:ext cx="7848600" cy="3982116"/>
          </a:xfrm>
        </p:spPr>
        <p:txBody>
          <a:bodyPr/>
          <a:lstStyle/>
          <a:p>
            <a:pPr eaLnBrk="1" hangingPunct="1">
              <a:lnSpc>
                <a:spcPct val="90000"/>
              </a:lnSpc>
              <a:buClr>
                <a:schemeClr val="accent6"/>
              </a:buClr>
              <a:defRPr/>
            </a:pPr>
            <a:r>
              <a:rPr lang="en-US" dirty="0" smtClean="0"/>
              <a:t>Emphasizing blending polysyllabic words and structural analysis:</a:t>
            </a:r>
          </a:p>
          <a:p>
            <a:pPr lvl="1" eaLnBrk="1" hangingPunct="1">
              <a:buClr>
                <a:schemeClr val="bg1">
                  <a:lumMod val="60000"/>
                  <a:lumOff val="40000"/>
                </a:schemeClr>
              </a:buClr>
              <a:defRPr/>
            </a:pPr>
            <a:r>
              <a:rPr lang="en-US" dirty="0" smtClean="0"/>
              <a:t>Compound words</a:t>
            </a:r>
          </a:p>
          <a:p>
            <a:pPr lvl="1" eaLnBrk="1" hangingPunct="1">
              <a:buClr>
                <a:schemeClr val="bg1">
                  <a:lumMod val="60000"/>
                  <a:lumOff val="40000"/>
                </a:schemeClr>
              </a:buClr>
              <a:defRPr/>
            </a:pPr>
            <a:r>
              <a:rPr lang="en-US" dirty="0" smtClean="0"/>
              <a:t>Affixes word study</a:t>
            </a:r>
          </a:p>
          <a:p>
            <a:pPr lvl="1"/>
            <a:r>
              <a:rPr lang="en-US" dirty="0" smtClean="0"/>
              <a:t>Personalized word-part dictionaries:</a:t>
            </a:r>
            <a:r>
              <a:rPr lang="en-US" b="1" dirty="0" smtClean="0"/>
              <a:t> </a:t>
            </a:r>
            <a:r>
              <a:rPr lang="en-US" dirty="0" smtClean="0"/>
              <a:t>affixes and roots</a:t>
            </a:r>
          </a:p>
          <a:p>
            <a:pPr lvl="1"/>
            <a:r>
              <a:rPr lang="en-US" dirty="0" smtClean="0"/>
              <a:t>Morphology Rummy</a:t>
            </a:r>
          </a:p>
          <a:p>
            <a:pPr eaLnBrk="1" hangingPunct="1">
              <a:buClr>
                <a:schemeClr val="accent6"/>
              </a:buClr>
              <a:defRPr/>
            </a:pPr>
            <a:endParaRPr lang="en-US"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Morphology Rummy Cards</a:t>
            </a:r>
            <a:endParaRPr lang="en-US" dirty="0"/>
          </a:p>
        </p:txBody>
      </p:sp>
      <p:pic>
        <p:nvPicPr>
          <p:cNvPr id="5" name="Picture 4" descr="6.15.png"/>
          <p:cNvPicPr>
            <a:picLocks noChangeAspect="1"/>
          </p:cNvPicPr>
          <p:nvPr/>
        </p:nvPicPr>
        <p:blipFill>
          <a:blip r:embed="rId2" cstate="print"/>
          <a:stretch>
            <a:fillRect/>
          </a:stretch>
        </p:blipFill>
        <p:spPr>
          <a:xfrm>
            <a:off x="1066800" y="990600"/>
            <a:ext cx="7022598" cy="5691784"/>
          </a:xfrm>
          <a:prstGeom prst="rect">
            <a:avLst/>
          </a:prstGeom>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595548"/>
          </a:xfrm>
        </p:spPr>
        <p:txBody>
          <a:bodyPr/>
          <a:lstStyle/>
          <a:p>
            <a:r>
              <a:rPr lang="en-US" dirty="0" smtClean="0"/>
              <a:t>The Brain and Word Recognition</a:t>
            </a:r>
            <a:endParaRPr lang="en-US" dirty="0"/>
          </a:p>
        </p:txBody>
      </p:sp>
      <p:sp>
        <p:nvSpPr>
          <p:cNvPr id="3" name="Content Placeholder 2"/>
          <p:cNvSpPr>
            <a:spLocks noGrp="1"/>
          </p:cNvSpPr>
          <p:nvPr>
            <p:ph idx="1"/>
          </p:nvPr>
        </p:nvSpPr>
        <p:spPr>
          <a:xfrm>
            <a:off x="381000" y="1280041"/>
            <a:ext cx="8382000" cy="4185761"/>
          </a:xfrm>
        </p:spPr>
        <p:txBody>
          <a:bodyPr/>
          <a:lstStyle/>
          <a:p>
            <a:pPr>
              <a:spcBef>
                <a:spcPts val="1200"/>
              </a:spcBef>
            </a:pPr>
            <a:r>
              <a:rPr lang="en-US" sz="2800" dirty="0" smtClean="0"/>
              <a:t>The brain is capable of identifying only four or five random letters (e.g., </a:t>
            </a:r>
            <a:r>
              <a:rPr lang="en-US" sz="2800" i="1" dirty="0" smtClean="0"/>
              <a:t>w, q, e, j) </a:t>
            </a:r>
            <a:r>
              <a:rPr lang="en-US" sz="2800" dirty="0" smtClean="0"/>
              <a:t>per second. </a:t>
            </a:r>
          </a:p>
          <a:p>
            <a:pPr>
              <a:spcBef>
                <a:spcPts val="1200"/>
              </a:spcBef>
            </a:pPr>
            <a:r>
              <a:rPr lang="en-US" sz="2800" dirty="0" smtClean="0"/>
              <a:t>When letters are organized into words (e.g., </a:t>
            </a:r>
            <a:r>
              <a:rPr lang="en-US" sz="2800" i="1" dirty="0" smtClean="0"/>
              <a:t>basket, sneeze, California), </a:t>
            </a:r>
            <a:r>
              <a:rPr lang="en-US" sz="2800" dirty="0" smtClean="0"/>
              <a:t>the brain approaches them as chunks of information.</a:t>
            </a:r>
          </a:p>
          <a:p>
            <a:pPr>
              <a:spcBef>
                <a:spcPts val="1200"/>
              </a:spcBef>
            </a:pPr>
            <a:r>
              <a:rPr lang="en-US" sz="2800" dirty="0" smtClean="0"/>
              <a:t>When words are organized into grammatically correct sentences (e.g., </a:t>
            </a:r>
            <a:r>
              <a:rPr lang="en-US" sz="2800" i="1" dirty="0" smtClean="0"/>
              <a:t>I love to read), </a:t>
            </a:r>
            <a:r>
              <a:rPr lang="en-US" sz="2800" dirty="0" smtClean="0"/>
              <a:t>the brain processes four times the amount it can handle when identifying random letters.</a:t>
            </a:r>
            <a:endParaRPr lang="en-US" sz="2800"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C99"/>
                </a:solidFill>
              </a:rPr>
              <a:t>Word Identification and Technology</a:t>
            </a:r>
            <a:endParaRPr lang="en-US" dirty="0">
              <a:solidFill>
                <a:srgbClr val="FFCC99"/>
              </a:solidFill>
            </a:endParaRPr>
          </a:p>
        </p:txBody>
      </p:sp>
      <p:sp>
        <p:nvSpPr>
          <p:cNvPr id="3" name="Content Placeholder 2"/>
          <p:cNvSpPr>
            <a:spLocks noGrp="1"/>
          </p:cNvSpPr>
          <p:nvPr>
            <p:ph sz="half" idx="1"/>
          </p:nvPr>
        </p:nvSpPr>
        <p:spPr>
          <a:xfrm>
            <a:off x="381000" y="1411552"/>
            <a:ext cx="3429000" cy="3465247"/>
          </a:xfrm>
        </p:spPr>
        <p:txBody>
          <a:bodyPr/>
          <a:lstStyle/>
          <a:p>
            <a:r>
              <a:rPr lang="en-US" dirty="0" smtClean="0"/>
              <a:t>Resources to help children with word identification:</a:t>
            </a:r>
          </a:p>
          <a:p>
            <a:pPr lvl="1"/>
            <a:r>
              <a:rPr lang="en-US" dirty="0" smtClean="0"/>
              <a:t>Interactive books</a:t>
            </a:r>
          </a:p>
          <a:p>
            <a:pPr lvl="1"/>
            <a:r>
              <a:rPr lang="en-US" dirty="0" err="1" smtClean="0"/>
              <a:t>Audiobooks</a:t>
            </a:r>
            <a:endParaRPr lang="en-US" dirty="0" smtClean="0"/>
          </a:p>
          <a:p>
            <a:pPr lvl="1"/>
            <a:r>
              <a:rPr lang="en-US" dirty="0" smtClean="0"/>
              <a:t>CDs/DVDs</a:t>
            </a:r>
          </a:p>
          <a:p>
            <a:pPr lvl="1"/>
            <a:r>
              <a:rPr lang="en-US" dirty="0" smtClean="0"/>
              <a:t>Interactive websites</a:t>
            </a:r>
          </a:p>
        </p:txBody>
      </p:sp>
      <p:sp>
        <p:nvSpPr>
          <p:cNvPr id="4" name="Content Placeholder 3"/>
          <p:cNvSpPr>
            <a:spLocks noGrp="1"/>
          </p:cNvSpPr>
          <p:nvPr>
            <p:ph sz="half" idx="2"/>
          </p:nvPr>
        </p:nvSpPr>
        <p:spPr>
          <a:xfrm>
            <a:off x="4191000" y="1411553"/>
            <a:ext cx="4572000" cy="4506362"/>
          </a:xfrm>
        </p:spPr>
        <p:txBody>
          <a:bodyPr/>
          <a:lstStyle/>
          <a:p>
            <a:r>
              <a:rPr lang="en-US" dirty="0" smtClean="0"/>
              <a:t>Favorite sites to help build word recognition skills:</a:t>
            </a:r>
          </a:p>
          <a:p>
            <a:pPr lvl="1"/>
            <a:r>
              <a:rPr lang="en-US" dirty="0" smtClean="0"/>
              <a:t>www. readingrockets.org</a:t>
            </a:r>
          </a:p>
          <a:p>
            <a:pPr lvl="1"/>
            <a:r>
              <a:rPr lang="en-US" dirty="0" smtClean="0"/>
              <a:t>www.funbrain.com</a:t>
            </a:r>
          </a:p>
          <a:p>
            <a:pPr lvl="1"/>
            <a:r>
              <a:rPr lang="en-US" dirty="0" smtClean="0"/>
              <a:t>www.prongo.com</a:t>
            </a:r>
          </a:p>
          <a:p>
            <a:pPr lvl="1"/>
            <a:r>
              <a:rPr lang="en-US" dirty="0" smtClean="0"/>
              <a:t>www.starfall.com</a:t>
            </a:r>
          </a:p>
          <a:p>
            <a:pPr lvl="1"/>
            <a:r>
              <a:rPr lang="en-US" dirty="0" smtClean="0"/>
              <a:t>www.primarygames.com/ 	reading.htm</a:t>
            </a:r>
          </a:p>
          <a:p>
            <a:pPr lvl="1"/>
            <a:r>
              <a:rPr lang="en-US" dirty="0" smtClean="0"/>
              <a:t>www.pbskids.org</a:t>
            </a:r>
          </a:p>
          <a:p>
            <a:endParaRPr lang="en-US" dirty="0"/>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395052"/>
            <a:ext cx="8382000" cy="595548"/>
          </a:xfrm>
        </p:spPr>
        <p:txBody>
          <a:bodyPr/>
          <a:lstStyle/>
          <a:p>
            <a:r>
              <a:rPr lang="en-US" dirty="0" smtClean="0"/>
              <a:t>Reflections on All Types of Readers</a:t>
            </a:r>
            <a:endParaRPr lang="en-US" dirty="0"/>
          </a:p>
        </p:txBody>
      </p:sp>
      <p:sp>
        <p:nvSpPr>
          <p:cNvPr id="6" name="Content Placeholder 5"/>
          <p:cNvSpPr>
            <a:spLocks noGrp="1"/>
          </p:cNvSpPr>
          <p:nvPr>
            <p:ph idx="1"/>
          </p:nvPr>
        </p:nvSpPr>
        <p:spPr>
          <a:xfrm>
            <a:off x="533400" y="1447800"/>
            <a:ext cx="7924800" cy="3600986"/>
          </a:xfrm>
        </p:spPr>
        <p:txBody>
          <a:bodyPr/>
          <a:lstStyle/>
          <a:p>
            <a:r>
              <a:rPr lang="en-US" dirty="0" smtClean="0"/>
              <a:t>Imagine that you have a class with a number of gifted and talented students—all of whom learned to read at a young age—together with several struggling readers.</a:t>
            </a:r>
          </a:p>
          <a:p>
            <a:r>
              <a:rPr lang="en-US" dirty="0" smtClean="0"/>
              <a:t>How will you be able to give enough time and attention to the struggling readers while making sure the more gifted readers aren’t bored?</a:t>
            </a:r>
            <a:endParaRPr lang="en-US" dirty="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Video Presentations</a:t>
            </a:r>
            <a:endParaRPr lang="en-US" dirty="0"/>
          </a:p>
        </p:txBody>
      </p:sp>
      <p:sp>
        <p:nvSpPr>
          <p:cNvPr id="3" name="Content Placeholder 2"/>
          <p:cNvSpPr>
            <a:spLocks noGrp="1"/>
          </p:cNvSpPr>
          <p:nvPr>
            <p:ph idx="1"/>
          </p:nvPr>
        </p:nvSpPr>
        <p:spPr>
          <a:xfrm>
            <a:off x="381000" y="1412875"/>
            <a:ext cx="8382000" cy="2551981"/>
          </a:xfrm>
        </p:spPr>
        <p:txBody>
          <a:bodyPr/>
          <a:lstStyle/>
          <a:p>
            <a:r>
              <a:rPr lang="en-US" dirty="0" smtClean="0"/>
              <a:t>You can see a video of a teacher </a:t>
            </a:r>
            <a:r>
              <a:rPr lang="en-US" u="sng" dirty="0" smtClean="0">
                <a:hlinkClick r:id="rId2"/>
              </a:rPr>
              <a:t>assessing sight words with high frequency phrases</a:t>
            </a:r>
            <a:r>
              <a:rPr lang="en-US" dirty="0" smtClean="0"/>
              <a:t> (which is related to the discussion on pages 133–134 of the chapter).</a:t>
            </a:r>
          </a:p>
          <a:p>
            <a:endParaRPr lang="en-US"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04801"/>
            <a:ext cx="8229600" cy="1219199"/>
          </a:xfrm>
        </p:spPr>
        <p:txBody>
          <a:bodyPr/>
          <a:lstStyle/>
          <a:p>
            <a:pPr eaLnBrk="1" hangingPunct="1">
              <a:defRPr/>
            </a:pPr>
            <a:r>
              <a:rPr lang="en-US" dirty="0" smtClean="0"/>
              <a:t>Elements of Word Recognition</a:t>
            </a:r>
            <a:br>
              <a:rPr lang="en-US" dirty="0" smtClean="0"/>
            </a:br>
            <a:r>
              <a:rPr lang="en-US" sz="2600" dirty="0" smtClean="0"/>
              <a:t>(</a:t>
            </a:r>
            <a:r>
              <a:rPr lang="en-US" sz="2600" dirty="0" err="1" smtClean="0"/>
              <a:t>Pinnell</a:t>
            </a:r>
            <a:r>
              <a:rPr lang="en-US" sz="2600" dirty="0" smtClean="0"/>
              <a:t> and </a:t>
            </a:r>
            <a:r>
              <a:rPr lang="en-US" sz="2600" dirty="0" err="1" smtClean="0"/>
              <a:t>Fountas</a:t>
            </a:r>
            <a:r>
              <a:rPr lang="en-US" sz="2600" dirty="0" smtClean="0"/>
              <a:t>, 2007)</a:t>
            </a:r>
            <a:r>
              <a:rPr lang="en-US" dirty="0" smtClean="0"/>
              <a:t/>
            </a:r>
            <a:br>
              <a:rPr lang="en-US" dirty="0" smtClean="0"/>
            </a:br>
            <a:endParaRPr lang="en-US" dirty="0" smtClean="0"/>
          </a:p>
        </p:txBody>
      </p:sp>
      <p:sp>
        <p:nvSpPr>
          <p:cNvPr id="41987" name="Rectangle 3"/>
          <p:cNvSpPr>
            <a:spLocks noGrp="1" noChangeArrowheads="1"/>
          </p:cNvSpPr>
          <p:nvPr>
            <p:ph idx="1"/>
          </p:nvPr>
        </p:nvSpPr>
        <p:spPr>
          <a:xfrm>
            <a:off x="685800" y="1828800"/>
            <a:ext cx="7848600" cy="3895938"/>
          </a:xfrm>
        </p:spPr>
        <p:txBody>
          <a:bodyPr/>
          <a:lstStyle/>
          <a:p>
            <a:pPr eaLnBrk="1" hangingPunct="1">
              <a:buClr>
                <a:schemeClr val="accent6"/>
              </a:buClr>
              <a:defRPr/>
            </a:pPr>
            <a:r>
              <a:rPr lang="en-US" sz="2800" dirty="0" smtClean="0"/>
              <a:t>Recognizing words without conscious attention</a:t>
            </a:r>
          </a:p>
          <a:p>
            <a:pPr eaLnBrk="1" hangingPunct="1">
              <a:buClr>
                <a:schemeClr val="accent6"/>
              </a:buClr>
              <a:defRPr/>
            </a:pPr>
            <a:r>
              <a:rPr lang="en-US" sz="2800" dirty="0" smtClean="0"/>
              <a:t>Recognizing words without attending to every letter</a:t>
            </a:r>
          </a:p>
          <a:p>
            <a:pPr eaLnBrk="1" hangingPunct="1">
              <a:buClr>
                <a:schemeClr val="accent6"/>
              </a:buClr>
              <a:defRPr/>
            </a:pPr>
            <a:r>
              <a:rPr lang="en-US" sz="2800" dirty="0" smtClean="0"/>
              <a:t>Using parts of words to quickly identify new words</a:t>
            </a:r>
          </a:p>
          <a:p>
            <a:pPr eaLnBrk="1" hangingPunct="1">
              <a:buClr>
                <a:schemeClr val="accent6"/>
              </a:buClr>
              <a:defRPr/>
            </a:pPr>
            <a:r>
              <a:rPr lang="en-US" sz="2800" dirty="0" smtClean="0"/>
              <a:t>Connecting unknown words to known words (analogies)</a:t>
            </a:r>
          </a:p>
          <a:p>
            <a:pPr eaLnBrk="1" hangingPunct="1">
              <a:buClr>
                <a:schemeClr val="accent6"/>
              </a:buClr>
              <a:defRPr/>
            </a:pPr>
            <a:r>
              <a:rPr lang="en-US" sz="2800" dirty="0" smtClean="0"/>
              <a:t>Connecting spelling with word meaning (homonyms, plurals, tenses, etc.)</a:t>
            </a:r>
          </a:p>
          <a:p>
            <a:pPr eaLnBrk="1" hangingPunct="1">
              <a:buClr>
                <a:schemeClr val="accent6"/>
              </a:buClr>
              <a:defRPr/>
            </a:pPr>
            <a:endParaRPr lang="en-US" sz="2800" dirty="0"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230188"/>
            <a:ext cx="8382000" cy="1218795"/>
          </a:xfrm>
        </p:spPr>
        <p:txBody>
          <a:bodyPr/>
          <a:lstStyle/>
          <a:p>
            <a:pPr eaLnBrk="1" hangingPunct="1">
              <a:defRPr/>
            </a:pPr>
            <a:r>
              <a:rPr lang="en-US" sz="4400" dirty="0" smtClean="0">
                <a:solidFill>
                  <a:srgbClr val="FFCC99"/>
                </a:solidFill>
              </a:rPr>
              <a:t>Corrective Reading Instruction </a:t>
            </a:r>
            <a:br>
              <a:rPr lang="en-US" sz="4400" dirty="0" smtClean="0">
                <a:solidFill>
                  <a:srgbClr val="FFCC99"/>
                </a:solidFill>
              </a:rPr>
            </a:br>
            <a:r>
              <a:rPr lang="en-US" sz="4400" dirty="0" smtClean="0">
                <a:solidFill>
                  <a:srgbClr val="FFCC99"/>
                </a:solidFill>
              </a:rPr>
              <a:t>with Struggling Readers</a:t>
            </a:r>
          </a:p>
        </p:txBody>
      </p:sp>
      <p:sp>
        <p:nvSpPr>
          <p:cNvPr id="4099" name="Rectangle 3"/>
          <p:cNvSpPr>
            <a:spLocks noGrp="1" noChangeArrowheads="1"/>
          </p:cNvSpPr>
          <p:nvPr>
            <p:ph sz="half" idx="1"/>
          </p:nvPr>
        </p:nvSpPr>
        <p:spPr>
          <a:xfrm>
            <a:off x="381000" y="1981200"/>
            <a:ext cx="4114800" cy="4208844"/>
          </a:xfrm>
        </p:spPr>
        <p:txBody>
          <a:bodyPr/>
          <a:lstStyle/>
          <a:p>
            <a:pPr eaLnBrk="1" hangingPunct="1">
              <a:buClr>
                <a:schemeClr val="accent6"/>
              </a:buClr>
              <a:buNone/>
              <a:defRPr/>
            </a:pPr>
            <a:r>
              <a:rPr lang="en-US" sz="3200" dirty="0" smtClean="0"/>
              <a:t>Help readers:</a:t>
            </a:r>
          </a:p>
          <a:p>
            <a:pPr eaLnBrk="1" hangingPunct="1">
              <a:buClr>
                <a:schemeClr val="accent6"/>
              </a:buClr>
              <a:defRPr/>
            </a:pPr>
            <a:r>
              <a:rPr lang="en-US" sz="3200" dirty="0" smtClean="0"/>
              <a:t>Learn how to use the four cueing systems</a:t>
            </a:r>
          </a:p>
          <a:p>
            <a:pPr eaLnBrk="1" hangingPunct="1">
              <a:buClr>
                <a:schemeClr val="accent6"/>
              </a:buClr>
              <a:defRPr/>
            </a:pPr>
            <a:r>
              <a:rPr lang="en-US" sz="3200" dirty="0" smtClean="0"/>
              <a:t>Learn the components of word identification</a:t>
            </a:r>
          </a:p>
          <a:p>
            <a:pPr eaLnBrk="1" hangingPunct="1">
              <a:buClr>
                <a:schemeClr val="accent6"/>
              </a:buClr>
              <a:defRPr/>
            </a:pPr>
            <a:r>
              <a:rPr lang="en-US" sz="3200" dirty="0" smtClean="0"/>
              <a:t>Increase their range of strategies for analyzing words</a:t>
            </a:r>
          </a:p>
        </p:txBody>
      </p:sp>
      <p:pic>
        <p:nvPicPr>
          <p:cNvPr id="1028" name="Picture 4" descr="C:\Users\mkt1\AppData\Local\Microsoft\Windows\Temporary Internet Files\Content.IE5\4Z14PSCS\MP900442459[1].jpg"/>
          <p:cNvPicPr>
            <a:picLocks noChangeAspect="1" noChangeArrowheads="1"/>
          </p:cNvPicPr>
          <p:nvPr/>
        </p:nvPicPr>
        <p:blipFill>
          <a:blip r:embed="rId2" cstate="print"/>
          <a:srcRect/>
          <a:stretch>
            <a:fillRect/>
          </a:stretch>
        </p:blipFill>
        <p:spPr bwMode="auto">
          <a:xfrm>
            <a:off x="5486400" y="1981200"/>
            <a:ext cx="2914650" cy="3886200"/>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81000"/>
            <a:ext cx="8229600" cy="685800"/>
          </a:xfrm>
        </p:spPr>
        <p:txBody>
          <a:bodyPr/>
          <a:lstStyle/>
          <a:p>
            <a:pPr eaLnBrk="1" hangingPunct="1">
              <a:defRPr/>
            </a:pPr>
            <a:r>
              <a:rPr lang="en-US" dirty="0" smtClean="0"/>
              <a:t>The Four Cueing Systems</a:t>
            </a:r>
            <a:r>
              <a:rPr lang="en-US" sz="4200" dirty="0" smtClean="0"/>
              <a:t/>
            </a:r>
            <a:br>
              <a:rPr lang="en-US" sz="4200" dirty="0" smtClean="0"/>
            </a:br>
            <a:endParaRPr lang="en-US" sz="3600" dirty="0" smtClean="0"/>
          </a:p>
        </p:txBody>
      </p:sp>
      <p:sp>
        <p:nvSpPr>
          <p:cNvPr id="43011" name="Rectangle 3"/>
          <p:cNvSpPr>
            <a:spLocks noGrp="1" noChangeArrowheads="1"/>
          </p:cNvSpPr>
          <p:nvPr>
            <p:ph idx="1"/>
          </p:nvPr>
        </p:nvSpPr>
        <p:spPr>
          <a:xfrm>
            <a:off x="2590800" y="1570926"/>
            <a:ext cx="3352800" cy="2239074"/>
          </a:xfrm>
        </p:spPr>
        <p:txBody>
          <a:bodyPr/>
          <a:lstStyle/>
          <a:p>
            <a:pPr eaLnBrk="1" hangingPunct="1">
              <a:buClr>
                <a:schemeClr val="accent6"/>
              </a:buClr>
              <a:defRPr/>
            </a:pPr>
            <a:r>
              <a:rPr lang="en-US" dirty="0" smtClean="0"/>
              <a:t>Syntactic</a:t>
            </a:r>
          </a:p>
          <a:p>
            <a:pPr eaLnBrk="1" hangingPunct="1">
              <a:buClr>
                <a:schemeClr val="accent6"/>
              </a:buClr>
              <a:defRPr/>
            </a:pPr>
            <a:r>
              <a:rPr lang="en-US" dirty="0" smtClean="0"/>
              <a:t>Semantic</a:t>
            </a:r>
          </a:p>
          <a:p>
            <a:pPr eaLnBrk="1" hangingPunct="1">
              <a:buClr>
                <a:schemeClr val="accent6"/>
              </a:buClr>
              <a:defRPr/>
            </a:pPr>
            <a:r>
              <a:rPr lang="en-US" dirty="0" smtClean="0"/>
              <a:t>Pragmatic</a:t>
            </a:r>
          </a:p>
          <a:p>
            <a:pPr eaLnBrk="1" hangingPunct="1">
              <a:buClr>
                <a:schemeClr val="accent6"/>
              </a:buClr>
              <a:defRPr/>
            </a:pPr>
            <a:r>
              <a:rPr lang="en-US" dirty="0" err="1" smtClean="0"/>
              <a:t>Graphophonic</a:t>
            </a:r>
            <a:endParaRPr lang="en-US" dirty="0" smtClean="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smtClean="0"/>
              <a:t>Reflections on Word Meanings</a:t>
            </a:r>
          </a:p>
        </p:txBody>
      </p:sp>
      <p:sp>
        <p:nvSpPr>
          <p:cNvPr id="6147" name="Rectangle 3"/>
          <p:cNvSpPr>
            <a:spLocks noGrp="1" noChangeArrowheads="1"/>
          </p:cNvSpPr>
          <p:nvPr>
            <p:ph idx="1"/>
          </p:nvPr>
        </p:nvSpPr>
        <p:spPr>
          <a:xfrm>
            <a:off x="381000" y="1219201"/>
            <a:ext cx="8382000" cy="4573047"/>
          </a:xfrm>
        </p:spPr>
        <p:txBody>
          <a:bodyPr/>
          <a:lstStyle/>
          <a:p>
            <a:pPr eaLnBrk="1" hangingPunct="1">
              <a:buClr>
                <a:schemeClr val="accent6"/>
              </a:buClr>
              <a:buNone/>
              <a:defRPr/>
            </a:pPr>
            <a:r>
              <a:rPr lang="en-US" dirty="0" smtClean="0"/>
              <a:t>Consider the many meanings of the word “run.” How could you help a struggling reader identify the meaning of the word in a particular sentence?</a:t>
            </a:r>
          </a:p>
          <a:p>
            <a:pPr>
              <a:buClr>
                <a:schemeClr val="bg1">
                  <a:lumMod val="60000"/>
                  <a:lumOff val="40000"/>
                </a:schemeClr>
              </a:buClr>
              <a:defRPr/>
            </a:pPr>
            <a:r>
              <a:rPr lang="en-US" sz="2800" u="sng" dirty="0" smtClean="0"/>
              <a:t>Run</a:t>
            </a:r>
            <a:r>
              <a:rPr lang="en-US" sz="2800" dirty="0" smtClean="0"/>
              <a:t> as fast as you can!</a:t>
            </a:r>
          </a:p>
          <a:p>
            <a:pPr>
              <a:buClr>
                <a:schemeClr val="bg1">
                  <a:lumMod val="60000"/>
                  <a:lumOff val="40000"/>
                </a:schemeClr>
              </a:buClr>
              <a:defRPr/>
            </a:pPr>
            <a:r>
              <a:rPr lang="en-US" sz="2800" dirty="0" smtClean="0"/>
              <a:t>The ski </a:t>
            </a:r>
            <a:r>
              <a:rPr lang="en-US" sz="2800" u="sng" dirty="0" smtClean="0"/>
              <a:t>run</a:t>
            </a:r>
            <a:r>
              <a:rPr lang="en-US" sz="2800" dirty="0" smtClean="0"/>
              <a:t> is fast and challenging.</a:t>
            </a:r>
          </a:p>
          <a:p>
            <a:pPr>
              <a:buClr>
                <a:schemeClr val="bg1">
                  <a:lumMod val="60000"/>
                  <a:lumOff val="40000"/>
                </a:schemeClr>
              </a:buClr>
              <a:defRPr/>
            </a:pPr>
            <a:r>
              <a:rPr lang="en-US" sz="2800" dirty="0" smtClean="0"/>
              <a:t>Mary is </a:t>
            </a:r>
            <a:r>
              <a:rPr lang="en-US" sz="2800" u="sng" dirty="0" smtClean="0"/>
              <a:t>running</a:t>
            </a:r>
            <a:r>
              <a:rPr lang="en-US" sz="2800" dirty="0" smtClean="0"/>
              <a:t> for class president.</a:t>
            </a:r>
          </a:p>
          <a:p>
            <a:pPr>
              <a:buClr>
                <a:schemeClr val="bg1">
                  <a:lumMod val="60000"/>
                  <a:lumOff val="40000"/>
                </a:schemeClr>
              </a:buClr>
              <a:defRPr/>
            </a:pPr>
            <a:r>
              <a:rPr lang="en-US" sz="2800" dirty="0" smtClean="0"/>
              <a:t>The </a:t>
            </a:r>
            <a:r>
              <a:rPr lang="en-US" sz="2800" u="sng" dirty="0" smtClean="0"/>
              <a:t>running</a:t>
            </a:r>
            <a:r>
              <a:rPr lang="en-US" sz="2800" dirty="0" smtClean="0"/>
              <a:t> water sounds cool and refreshing.</a:t>
            </a:r>
          </a:p>
          <a:p>
            <a:pPr>
              <a:buClr>
                <a:schemeClr val="bg1">
                  <a:lumMod val="60000"/>
                  <a:lumOff val="40000"/>
                </a:schemeClr>
              </a:buClr>
              <a:defRPr/>
            </a:pPr>
            <a:r>
              <a:rPr lang="en-US" sz="2800" dirty="0" smtClean="0"/>
              <a:t>The baby’s </a:t>
            </a:r>
            <a:r>
              <a:rPr lang="en-US" sz="2800" u="sng" dirty="0" smtClean="0"/>
              <a:t>runny</a:t>
            </a:r>
            <a:r>
              <a:rPr lang="en-US" sz="2800" dirty="0" smtClean="0"/>
              <a:t> nose needs to be wiped.</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sz="4300" dirty="0" smtClean="0">
                <a:effectLst>
                  <a:outerShdw blurRad="38100" dist="38100" dir="2700000" algn="tl">
                    <a:srgbClr val="000000">
                      <a:alpha val="43137"/>
                    </a:srgbClr>
                  </a:outerShdw>
                </a:effectLst>
              </a:rPr>
              <a:t>Components of Word Identification</a:t>
            </a:r>
          </a:p>
        </p:txBody>
      </p:sp>
      <p:sp>
        <p:nvSpPr>
          <p:cNvPr id="44035" name="Rectangle 3"/>
          <p:cNvSpPr>
            <a:spLocks noGrp="1" noChangeArrowheads="1"/>
          </p:cNvSpPr>
          <p:nvPr>
            <p:ph type="body" sz="quarter" idx="10"/>
          </p:nvPr>
        </p:nvSpPr>
        <p:spPr>
          <a:xfrm>
            <a:off x="381000" y="1066800"/>
            <a:ext cx="8382000" cy="5239383"/>
          </a:xfrm>
        </p:spPr>
        <p:txBody>
          <a:bodyPr/>
          <a:lstStyle/>
          <a:p>
            <a:pPr eaLnBrk="1" hangingPunct="1">
              <a:buClr>
                <a:schemeClr val="accent6"/>
              </a:buClr>
              <a:defRPr/>
            </a:pPr>
            <a:r>
              <a:rPr lang="en-US" sz="3200" dirty="0" smtClean="0"/>
              <a:t>Word knowledge:</a:t>
            </a:r>
          </a:p>
          <a:p>
            <a:pPr lvl="1" eaLnBrk="1" hangingPunct="1">
              <a:buClr>
                <a:schemeClr val="bg1">
                  <a:lumMod val="60000"/>
                  <a:lumOff val="40000"/>
                </a:schemeClr>
              </a:buClr>
              <a:defRPr/>
            </a:pPr>
            <a:r>
              <a:rPr lang="en-US" sz="2800" dirty="0" smtClean="0"/>
              <a:t>Receptive / expressive vocabulary</a:t>
            </a:r>
          </a:p>
          <a:p>
            <a:pPr lvl="1" eaLnBrk="1" hangingPunct="1">
              <a:buClr>
                <a:schemeClr val="bg1">
                  <a:lumMod val="60000"/>
                  <a:lumOff val="40000"/>
                </a:schemeClr>
              </a:buClr>
              <a:defRPr/>
            </a:pPr>
            <a:r>
              <a:rPr lang="en-US" sz="2800" dirty="0" smtClean="0"/>
              <a:t>Sight words (e.g., </a:t>
            </a:r>
            <a:r>
              <a:rPr lang="en-US" sz="2800" u="sng" dirty="0" smtClean="0"/>
              <a:t>the</a:t>
            </a:r>
            <a:r>
              <a:rPr lang="en-US" sz="2800" dirty="0" smtClean="0"/>
              <a:t>, </a:t>
            </a:r>
            <a:r>
              <a:rPr lang="en-US" sz="2800" u="sng" dirty="0" smtClean="0"/>
              <a:t>to</a:t>
            </a:r>
            <a:r>
              <a:rPr lang="en-US" sz="2800" dirty="0" smtClean="0"/>
              <a:t>, </a:t>
            </a:r>
            <a:r>
              <a:rPr lang="en-US" sz="2800" u="sng" dirty="0" smtClean="0"/>
              <a:t>you</a:t>
            </a:r>
            <a:r>
              <a:rPr lang="en-US" sz="2800" dirty="0" smtClean="0"/>
              <a:t>, </a:t>
            </a:r>
            <a:r>
              <a:rPr lang="en-US" sz="2800" u="sng" dirty="0" smtClean="0"/>
              <a:t>there</a:t>
            </a:r>
            <a:r>
              <a:rPr lang="en-US" sz="2800" dirty="0" smtClean="0"/>
              <a:t>, </a:t>
            </a:r>
            <a:r>
              <a:rPr lang="en-US" sz="2800" u="sng" dirty="0" smtClean="0"/>
              <a:t>once</a:t>
            </a:r>
            <a:r>
              <a:rPr lang="en-US" sz="2800" dirty="0" smtClean="0"/>
              <a:t>)</a:t>
            </a:r>
          </a:p>
          <a:p>
            <a:pPr lvl="1" eaLnBrk="1" hangingPunct="1">
              <a:buClr>
                <a:schemeClr val="bg1">
                  <a:lumMod val="60000"/>
                  <a:lumOff val="40000"/>
                </a:schemeClr>
              </a:buClr>
              <a:defRPr/>
            </a:pPr>
            <a:r>
              <a:rPr lang="en-US" sz="2800" dirty="0" smtClean="0"/>
              <a:t>Sight vocabulary</a:t>
            </a:r>
          </a:p>
          <a:p>
            <a:pPr>
              <a:spcBef>
                <a:spcPts val="1200"/>
              </a:spcBef>
              <a:buClr>
                <a:schemeClr val="accent6"/>
              </a:buClr>
              <a:defRPr/>
            </a:pPr>
            <a:r>
              <a:rPr lang="en-US" dirty="0" smtClean="0"/>
              <a:t>Word analysis skills:</a:t>
            </a:r>
          </a:p>
          <a:p>
            <a:pPr lvl="1">
              <a:buClr>
                <a:schemeClr val="bg1">
                  <a:lumMod val="60000"/>
                  <a:lumOff val="40000"/>
                </a:schemeClr>
              </a:buClr>
              <a:defRPr/>
            </a:pPr>
            <a:r>
              <a:rPr lang="en-US" dirty="0" smtClean="0"/>
              <a:t>Context clues</a:t>
            </a:r>
          </a:p>
          <a:p>
            <a:pPr lvl="1">
              <a:buClr>
                <a:schemeClr val="bg1">
                  <a:lumMod val="60000"/>
                  <a:lumOff val="40000"/>
                </a:schemeClr>
              </a:buClr>
              <a:defRPr/>
            </a:pPr>
            <a:r>
              <a:rPr lang="en-US" dirty="0" smtClean="0"/>
              <a:t>Visual analysis of monosyllabic words</a:t>
            </a:r>
          </a:p>
          <a:p>
            <a:pPr lvl="1">
              <a:buClr>
                <a:schemeClr val="bg1">
                  <a:lumMod val="60000"/>
                  <a:lumOff val="40000"/>
                </a:schemeClr>
              </a:buClr>
              <a:defRPr/>
            </a:pPr>
            <a:r>
              <a:rPr lang="en-US" dirty="0" smtClean="0"/>
              <a:t>Blending polysyllabic words</a:t>
            </a:r>
          </a:p>
          <a:p>
            <a:pPr lvl="1">
              <a:buClr>
                <a:schemeClr val="bg1">
                  <a:lumMod val="60000"/>
                  <a:lumOff val="40000"/>
                </a:schemeClr>
              </a:buClr>
              <a:defRPr/>
            </a:pPr>
            <a:r>
              <a:rPr lang="en-US" dirty="0" smtClean="0"/>
              <a:t>Structural analysis</a:t>
            </a:r>
          </a:p>
          <a:p>
            <a:pPr lvl="1" eaLnBrk="1" hangingPunct="1">
              <a:lnSpc>
                <a:spcPct val="85000"/>
              </a:lnSpc>
              <a:buClr>
                <a:schemeClr val="bg1">
                  <a:lumMod val="60000"/>
                  <a:lumOff val="40000"/>
                </a:schemeClr>
              </a:buClr>
              <a:defRPr/>
            </a:pPr>
            <a:endParaRPr lang="en-US" sz="2800" dirty="0"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91095"/>
          </a:xfrm>
        </p:spPr>
        <p:txBody>
          <a:bodyPr/>
          <a:lstStyle/>
          <a:p>
            <a:r>
              <a:rPr lang="en-US" dirty="0" smtClean="0">
                <a:effectLst>
                  <a:outerShdw blurRad="38100" dist="38100" dir="2700000" algn="tl">
                    <a:srgbClr val="000000">
                      <a:alpha val="43137"/>
                    </a:srgbClr>
                  </a:outerShdw>
                </a:effectLst>
              </a:rPr>
              <a:t>Teaching Syllables and Affixes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to English Learners</a:t>
            </a:r>
            <a:endParaRPr lang="en-US" dirty="0">
              <a:effectLst>
                <a:outerShdw blurRad="38100" dist="38100" dir="2700000" algn="tl">
                  <a:srgbClr val="000000">
                    <a:alpha val="43137"/>
                  </a:srgbClr>
                </a:outerShdw>
              </a:effectLst>
            </a:endParaRPr>
          </a:p>
        </p:txBody>
      </p:sp>
      <p:pic>
        <p:nvPicPr>
          <p:cNvPr id="5" name="Picture 4" descr="6.3.png"/>
          <p:cNvPicPr>
            <a:picLocks noChangeAspect="1"/>
          </p:cNvPicPr>
          <p:nvPr/>
        </p:nvPicPr>
        <p:blipFill>
          <a:blip r:embed="rId2" cstate="print"/>
          <a:stretch>
            <a:fillRect/>
          </a:stretch>
        </p:blipFill>
        <p:spPr>
          <a:xfrm>
            <a:off x="762000" y="1447800"/>
            <a:ext cx="7655526" cy="5137409"/>
          </a:xfrm>
          <a:prstGeom prst="rect">
            <a:avLst/>
          </a:prstGeom>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533400"/>
            <a:ext cx="8458200" cy="1191095"/>
          </a:xfrm>
        </p:spPr>
        <p:txBody>
          <a:bodyPr/>
          <a:lstStyle/>
          <a:p>
            <a:pPr eaLnBrk="1" hangingPunct="1">
              <a:defRPr/>
            </a:pPr>
            <a:r>
              <a:rPr lang="en-US" dirty="0" smtClean="0"/>
              <a:t>Assessment of Word Identification: Informal</a:t>
            </a:r>
          </a:p>
        </p:txBody>
      </p:sp>
      <p:sp>
        <p:nvSpPr>
          <p:cNvPr id="57347" name="Rectangle 3"/>
          <p:cNvSpPr>
            <a:spLocks noGrp="1" noChangeArrowheads="1"/>
          </p:cNvSpPr>
          <p:nvPr>
            <p:ph idx="1"/>
          </p:nvPr>
        </p:nvSpPr>
        <p:spPr>
          <a:xfrm>
            <a:off x="1524000" y="2150637"/>
            <a:ext cx="6705600" cy="4173963"/>
          </a:xfrm>
        </p:spPr>
        <p:txBody>
          <a:bodyPr/>
          <a:lstStyle/>
          <a:p>
            <a:pPr eaLnBrk="1" hangingPunct="1">
              <a:lnSpc>
                <a:spcPct val="90000"/>
              </a:lnSpc>
              <a:buClr>
                <a:schemeClr val="accent6"/>
              </a:buClr>
              <a:defRPr/>
            </a:pPr>
            <a:r>
              <a:rPr lang="en-US" dirty="0" smtClean="0"/>
              <a:t>Checklists</a:t>
            </a:r>
          </a:p>
          <a:p>
            <a:pPr eaLnBrk="1" hangingPunct="1">
              <a:lnSpc>
                <a:spcPct val="90000"/>
              </a:lnSpc>
              <a:buClr>
                <a:schemeClr val="accent6"/>
              </a:buClr>
              <a:defRPr/>
            </a:pPr>
            <a:r>
              <a:rPr lang="en-US" dirty="0" smtClean="0"/>
              <a:t>Receptive vocabulary</a:t>
            </a:r>
          </a:p>
          <a:p>
            <a:pPr eaLnBrk="1" hangingPunct="1">
              <a:lnSpc>
                <a:spcPct val="90000"/>
              </a:lnSpc>
              <a:buClr>
                <a:schemeClr val="accent6"/>
              </a:buClr>
              <a:defRPr/>
            </a:pPr>
            <a:r>
              <a:rPr lang="en-US" dirty="0" smtClean="0"/>
              <a:t>Sight words / sight vocabulary</a:t>
            </a:r>
          </a:p>
          <a:p>
            <a:pPr eaLnBrk="1" hangingPunct="1">
              <a:lnSpc>
                <a:spcPct val="90000"/>
              </a:lnSpc>
              <a:buClr>
                <a:schemeClr val="accent6"/>
              </a:buClr>
              <a:defRPr/>
            </a:pPr>
            <a:r>
              <a:rPr lang="en-US" dirty="0" smtClean="0"/>
              <a:t>Context clues</a:t>
            </a:r>
          </a:p>
          <a:p>
            <a:pPr eaLnBrk="1" hangingPunct="1">
              <a:lnSpc>
                <a:spcPct val="90000"/>
              </a:lnSpc>
              <a:buClr>
                <a:schemeClr val="accent6"/>
              </a:buClr>
              <a:defRPr/>
            </a:pPr>
            <a:r>
              <a:rPr lang="en-US" dirty="0" smtClean="0"/>
              <a:t>Visual analysis</a:t>
            </a:r>
          </a:p>
          <a:p>
            <a:pPr eaLnBrk="1" hangingPunct="1">
              <a:lnSpc>
                <a:spcPct val="90000"/>
              </a:lnSpc>
              <a:buClr>
                <a:schemeClr val="accent6"/>
              </a:buClr>
              <a:defRPr/>
            </a:pPr>
            <a:r>
              <a:rPr lang="en-US" dirty="0" smtClean="0"/>
              <a:t>Blending</a:t>
            </a:r>
          </a:p>
          <a:p>
            <a:pPr eaLnBrk="1" hangingPunct="1">
              <a:lnSpc>
                <a:spcPct val="90000"/>
              </a:lnSpc>
              <a:buClr>
                <a:schemeClr val="accent6"/>
              </a:buClr>
              <a:defRPr/>
            </a:pPr>
            <a:r>
              <a:rPr lang="en-US" dirty="0" smtClean="0"/>
              <a:t>Structural analysis</a:t>
            </a:r>
          </a:p>
          <a:p>
            <a:pPr eaLnBrk="1" hangingPunct="1">
              <a:lnSpc>
                <a:spcPct val="90000"/>
              </a:lnSpc>
              <a:buClr>
                <a:schemeClr val="accent6"/>
              </a:buClr>
              <a:defRPr/>
            </a:pPr>
            <a:endParaRPr lang="en-US" dirty="0" smtClean="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Globe">
  <a:themeElements>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830</TotalTime>
  <Words>714</Words>
  <Application>Microsoft Office PowerPoint</Application>
  <PresentationFormat>On-screen Show (4:3)</PresentationFormat>
  <Paragraphs>120</Paragraphs>
  <Slides>22</Slides>
  <Notes>1</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Globe</vt:lpstr>
      <vt:lpstr>Theme1</vt:lpstr>
      <vt:lpstr>White with Courier font for code slides</vt:lpstr>
      <vt:lpstr>Word Identification</vt:lpstr>
      <vt:lpstr>The Brain and Word Recognition</vt:lpstr>
      <vt:lpstr>Elements of Word Recognition (Pinnell and Fountas, 2007) </vt:lpstr>
      <vt:lpstr>Corrective Reading Instruction  with Struggling Readers</vt:lpstr>
      <vt:lpstr>The Four Cueing Systems </vt:lpstr>
      <vt:lpstr>Reflections on Word Meanings</vt:lpstr>
      <vt:lpstr>Components of Word Identification</vt:lpstr>
      <vt:lpstr>Teaching Syllables and Affixes  to English Learners</vt:lpstr>
      <vt:lpstr>Assessment of Word Identification: Informal</vt:lpstr>
      <vt:lpstr>Checklist for First Grade Based on California’s Standard 1.10</vt:lpstr>
      <vt:lpstr>Sample List for Assessing  Sight Vocabulary</vt:lpstr>
      <vt:lpstr>Assessment of Word Identification: Formal </vt:lpstr>
      <vt:lpstr>Intervention Strategies  Focusing on Word Identification</vt:lpstr>
      <vt:lpstr>More Intervention Strategies</vt:lpstr>
      <vt:lpstr>More Intervention Strategies</vt:lpstr>
      <vt:lpstr>Sample Word Organizer</vt:lpstr>
      <vt:lpstr>More Intervention Strategies</vt:lpstr>
      <vt:lpstr>More Intervention Strategies</vt:lpstr>
      <vt:lpstr>Sample Morphology Rummy Cards</vt:lpstr>
      <vt:lpstr>Word Identification and Technology</vt:lpstr>
      <vt:lpstr>Reflections on All Types of Readers</vt:lpstr>
      <vt:lpstr>Related Video Presentations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 Identification</dc:title>
  <dc:creator>Merlyn  De Vries</dc:creator>
  <cp:lastModifiedBy>Jeanie</cp:lastModifiedBy>
  <cp:revision>86</cp:revision>
  <cp:lastPrinted>1601-01-01T00:00:00Z</cp:lastPrinted>
  <dcterms:created xsi:type="dcterms:W3CDTF">2003-11-02T00:59:13Z</dcterms:created>
  <dcterms:modified xsi:type="dcterms:W3CDTF">2012-12-21T23:23:07Z</dcterms:modified>
</cp:coreProperties>
</file>