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755" r:id="rId2"/>
    <p:sldMasterId id="2147483768" r:id="rId3"/>
  </p:sldMasterIdLst>
  <p:notesMasterIdLst>
    <p:notesMasterId r:id="rId31"/>
  </p:notesMasterIdLst>
  <p:handoutMasterIdLst>
    <p:handoutMasterId r:id="rId32"/>
  </p:handoutMasterIdLst>
  <p:sldIdLst>
    <p:sldId id="321" r:id="rId4"/>
    <p:sldId id="312" r:id="rId5"/>
    <p:sldId id="300" r:id="rId6"/>
    <p:sldId id="322" r:id="rId7"/>
    <p:sldId id="259" r:id="rId8"/>
    <p:sldId id="323" r:id="rId9"/>
    <p:sldId id="325" r:id="rId10"/>
    <p:sldId id="326" r:id="rId11"/>
    <p:sldId id="313" r:id="rId12"/>
    <p:sldId id="306" r:id="rId13"/>
    <p:sldId id="307" r:id="rId14"/>
    <p:sldId id="315" r:id="rId15"/>
    <p:sldId id="294" r:id="rId16"/>
    <p:sldId id="295" r:id="rId17"/>
    <p:sldId id="316" r:id="rId18"/>
    <p:sldId id="274" r:id="rId19"/>
    <p:sldId id="328" r:id="rId20"/>
    <p:sldId id="298" r:id="rId21"/>
    <p:sldId id="310" r:id="rId22"/>
    <p:sldId id="311" r:id="rId23"/>
    <p:sldId id="329" r:id="rId24"/>
    <p:sldId id="277" r:id="rId25"/>
    <p:sldId id="279" r:id="rId26"/>
    <p:sldId id="330" r:id="rId27"/>
    <p:sldId id="331" r:id="rId28"/>
    <p:sldId id="333" r:id="rId29"/>
    <p:sldId id="334" r:id="rId30"/>
  </p:sldIdLst>
  <p:sldSz cx="9144000" cy="6858000" type="screen4x3"/>
  <p:notesSz cx="6858000" cy="90836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0" autoAdjust="0"/>
    <p:restoredTop sz="94660"/>
  </p:normalViewPr>
  <p:slideViewPr>
    <p:cSldViewPr>
      <p:cViewPr varScale="1">
        <p:scale>
          <a:sx n="74" d="100"/>
          <a:sy n="74" d="100"/>
        </p:scale>
        <p:origin x="-12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8"/>
    </p:cViewPr>
  </p:sorterViewPr>
  <p:notesViewPr>
    <p:cSldViewPr>
      <p:cViewPr varScale="1">
        <p:scale>
          <a:sx n="58" d="100"/>
          <a:sy n="58" d="100"/>
        </p:scale>
        <p:origin x="-1812" y="-72"/>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53251"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53252" name="Rectangle 4"/>
          <p:cNvSpPr>
            <a:spLocks noGrp="1" noChangeArrowheads="1"/>
          </p:cNvSpPr>
          <p:nvPr>
            <p:ph type="ftr" sz="quarter" idx="2"/>
          </p:nvPr>
        </p:nvSpPr>
        <p:spPr bwMode="auto">
          <a:xfrm>
            <a:off x="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53253" name="Rectangle 5"/>
          <p:cNvSpPr>
            <a:spLocks noGrp="1" noChangeArrowheads="1"/>
          </p:cNvSpPr>
          <p:nvPr>
            <p:ph type="sldNum" sz="quarter" idx="3"/>
          </p:nvPr>
        </p:nvSpPr>
        <p:spPr bwMode="auto">
          <a:xfrm>
            <a:off x="388620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14E40C36-1A55-4122-9A82-ABB55F7AD92E}" type="slidenum">
              <a:rPr lang="en-US"/>
              <a:pPr>
                <a:defRPr/>
              </a:pPr>
              <a:t>‹#›</a:t>
            </a:fld>
            <a:endParaRPr lang="en-US"/>
          </a:p>
        </p:txBody>
      </p:sp>
    </p:spTree>
    <p:extLst>
      <p:ext uri="{BB962C8B-B14F-4D97-AF65-F5344CB8AC3E}">
        <p14:creationId xmlns:p14="http://schemas.microsoft.com/office/powerpoint/2010/main" val="717630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B6DF35A7-255F-49E7-9C7D-FDB5D39DB0CD}" type="datetimeFigureOut">
              <a:rPr lang="en-US" smtClean="0"/>
              <a:pPr/>
              <a:t>12/21/2012</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fld id="{199D04E2-F81E-4719-915D-246F2C76C0A3}" type="slidenum">
              <a:rPr lang="en-US" smtClean="0"/>
              <a:pPr/>
              <a:t>‹#›</a:t>
            </a:fld>
            <a:endParaRPr lang="en-US"/>
          </a:p>
        </p:txBody>
      </p:sp>
    </p:spTree>
    <p:extLst>
      <p:ext uri="{BB962C8B-B14F-4D97-AF65-F5344CB8AC3E}">
        <p14:creationId xmlns:p14="http://schemas.microsoft.com/office/powerpoint/2010/main" val="4160270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12/21/2012 5:20 PM</a:t>
            </a:fld>
            <a:endParaRPr lang="en-US" dirty="0"/>
          </a:p>
        </p:txBody>
      </p:sp>
      <p:sp>
        <p:nvSpPr>
          <p:cNvPr id="6" name="Footer Placeholder 5"/>
          <p:cNvSpPr>
            <a:spLocks noGrp="1"/>
          </p:cNvSpPr>
          <p:nvPr>
            <p:ph type="ftr" sz="quarter" idx="12"/>
          </p:nvPr>
        </p:nvSpPr>
        <p:spPr>
          <a:xfrm>
            <a:off x="0" y="8627915"/>
            <a:ext cx="6172200" cy="454184"/>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200" y="8627915"/>
            <a:ext cx="684213" cy="454184"/>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66951" name="Rectangle 39"/>
          <p:cNvSpPr>
            <a:spLocks noGrp="1" noChangeArrowheads="1"/>
          </p:cNvSpPr>
          <p:nvPr>
            <p:ph type="ctrTitle" sz="quarter"/>
          </p:nvPr>
        </p:nvSpPr>
        <p:spPr>
          <a:xfrm>
            <a:off x="685800" y="685800"/>
            <a:ext cx="7772400" cy="1736725"/>
          </a:xfrm>
        </p:spPr>
        <p:txBody>
          <a:bodyPr anchor="b"/>
          <a:lstStyle>
            <a:lvl1pPr>
              <a:defRPr sz="4000"/>
            </a:lvl1pPr>
          </a:lstStyle>
          <a:p>
            <a:r>
              <a:rPr lang="en-US"/>
              <a:t>Click to edit Master title style</a:t>
            </a:r>
          </a:p>
        </p:txBody>
      </p:sp>
      <p:sp>
        <p:nvSpPr>
          <p:cNvPr id="166952" name="Rectangle 40"/>
          <p:cNvSpPr>
            <a:spLocks noGrp="1" noChangeArrowheads="1"/>
          </p:cNvSpPr>
          <p:nvPr>
            <p:ph type="subTitle" sz="quarter" idx="1"/>
          </p:nvPr>
        </p:nvSpPr>
        <p:spPr>
          <a:xfrm>
            <a:off x="1143000" y="3124200"/>
            <a:ext cx="6400800" cy="1752600"/>
          </a:xfrm>
        </p:spPr>
        <p:txBody>
          <a:bodyPr/>
          <a:lstStyle>
            <a:lvl1pPr marL="0" indent="0" algn="ctr">
              <a:buFont typeface="Wingdings" pitchFamily="2" charset="2"/>
              <a:buNone/>
              <a:defRPr sz="4400"/>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DE2EA991-4167-44E9-8AB1-06294CBAE9FF}"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509344E4-0FEA-4CF2-B5B1-8AA9428A9C72}"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accent3"/>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95548"/>
          </a:xfrm>
        </p:spPr>
        <p:txBody>
          <a:bodyPr/>
          <a:lstStyle>
            <a:lvl1pPr>
              <a:defRPr sz="4300">
                <a:solidFill>
                  <a:srgbClr val="FFCC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390398"/>
          </a:xfrm>
        </p:spPr>
        <p:txBody>
          <a:bodyPr/>
          <a:lstStyle>
            <a:lvl1pPr>
              <a:lnSpc>
                <a:spcPct val="100000"/>
              </a:lnSpc>
              <a:spcBef>
                <a:spcPts val="700"/>
              </a:spcBef>
              <a:defRPr>
                <a:effectLst/>
              </a:defRPr>
            </a:lvl1pPr>
            <a:lvl2pPr>
              <a:lnSpc>
                <a:spcPct val="100000"/>
              </a:lnSpc>
              <a:spcBef>
                <a:spcPts val="700"/>
              </a:spcBef>
              <a:defRPr>
                <a:effectLst/>
              </a:defRPr>
            </a:lvl2pPr>
            <a:lvl3pPr>
              <a:lnSpc>
                <a:spcPct val="100000"/>
              </a:lnSpc>
              <a:spcBef>
                <a:spcPts val="700"/>
              </a:spcBef>
              <a:defRPr>
                <a:effectLst/>
              </a:defRPr>
            </a:lvl3pPr>
            <a:lvl4pPr>
              <a:lnSpc>
                <a:spcPct val="100000"/>
              </a:lnSpc>
              <a:spcBef>
                <a:spcPts val="700"/>
              </a:spcBef>
              <a:defRPr>
                <a:effectLst/>
              </a:defRPr>
            </a:lvl4pPr>
            <a:lvl5pPr>
              <a:lnSpc>
                <a:spcPct val="100000"/>
              </a:lnSpc>
              <a:spcBef>
                <a:spcPts val="700"/>
              </a:spcBef>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C66"/>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11553"/>
            <a:ext cx="4114800" cy="2451953"/>
          </a:xfrm>
        </p:spPr>
        <p:txBody>
          <a:bodyPr/>
          <a:lstStyle>
            <a:lvl1pPr marL="339976" indent="-339976">
              <a:lnSpc>
                <a:spcPct val="100000"/>
              </a:lnSpc>
              <a:spcBef>
                <a:spcPts val="700"/>
              </a:spcBef>
              <a:defRPr sz="2800"/>
            </a:lvl1pPr>
            <a:lvl2pPr marL="673338" indent="-325424">
              <a:lnSpc>
                <a:spcPct val="100000"/>
              </a:lnSpc>
              <a:spcBef>
                <a:spcPts val="700"/>
              </a:spcBef>
              <a:defRPr sz="2400"/>
            </a:lvl2pPr>
            <a:lvl3pPr marL="953785" indent="-288384">
              <a:lnSpc>
                <a:spcPct val="100000"/>
              </a:lnSpc>
              <a:spcBef>
                <a:spcPts val="700"/>
              </a:spcBef>
              <a:defRPr sz="2000"/>
            </a:lvl3pPr>
            <a:lvl4pPr marL="1227618" indent="-273833">
              <a:lnSpc>
                <a:spcPct val="100000"/>
              </a:lnSpc>
              <a:spcBef>
                <a:spcPts val="700"/>
              </a:spcBef>
              <a:defRPr sz="1800"/>
            </a:lvl4pPr>
            <a:lvl5pPr marL="1516002" indent="-280447">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451953"/>
          </a:xfrm>
        </p:spPr>
        <p:txBody>
          <a:bodyPr/>
          <a:lstStyle>
            <a:lvl1pPr marL="347914" indent="-347914">
              <a:lnSpc>
                <a:spcPct val="100000"/>
              </a:lnSpc>
              <a:spcBef>
                <a:spcPts val="700"/>
              </a:spcBef>
              <a:defRPr sz="2800"/>
            </a:lvl1pPr>
            <a:lvl2pPr marL="673338" indent="-339976">
              <a:lnSpc>
                <a:spcPct val="100000"/>
              </a:lnSpc>
              <a:spcBef>
                <a:spcPts val="700"/>
              </a:spcBef>
              <a:defRPr sz="2400"/>
            </a:lvl2pPr>
            <a:lvl3pPr marL="961722" indent="-302936">
              <a:lnSpc>
                <a:spcPct val="100000"/>
              </a:lnSpc>
              <a:spcBef>
                <a:spcPts val="700"/>
              </a:spcBef>
              <a:defRPr sz="2000"/>
            </a:lvl3pPr>
            <a:lvl4pPr marL="1227618" indent="-265896">
              <a:lnSpc>
                <a:spcPct val="100000"/>
              </a:lnSpc>
              <a:spcBef>
                <a:spcPts val="700"/>
              </a:spcBef>
              <a:defRPr sz="1800"/>
            </a:lvl4pPr>
            <a:lvl5pPr marL="1516002" indent="-273833">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741BB218-0AE4-4D8C-B54A-FCC8ED0AEB37}"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B34281AD-7CF0-4917-B5C4-3816064B0081}"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47AEE02B-98BE-4317-B543-3F626F304259}"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CE1D0F93-D86F-4E93-BE52-84708943A7E5}"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C40803D9-744E-48B3-A485-15338FADE04E}"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80E290AD-7833-44BA-A43E-BF939049138E}"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601854DE-A52F-4857-97FC-BA50D173D9F8}"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69151CC0-D11D-4408-8CC4-02DE36253068}"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658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8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8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1658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1659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9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9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659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659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659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659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59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659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659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659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1659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1659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1659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1659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1659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1659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1659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6592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6592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16592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16593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79F328BD-D478-4D3B-931E-0D2767046E19}" type="slidenum">
              <a:rPr lang="en-US"/>
              <a:pPr>
                <a:defRPr/>
              </a:pPr>
              <a:t>‹#›</a:t>
            </a:fld>
            <a:endParaRPr lang="en-US"/>
          </a:p>
        </p:txBody>
      </p:sp>
      <p:sp>
        <p:nvSpPr>
          <p:cNvPr id="16593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754"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00B9E7"/>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1AFFFF"/>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extLst>
              <a:ext uri="{28A0092B-C50C-407E-A947-70E740481C1C}">
                <a14:useLocalDpi xmlns:a14="http://schemas.microsoft.com/office/drawing/2010/main" val="0"/>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hyperlink" Target="http://tinyurl.com/6da4ke4"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343400"/>
            <a:ext cx="3886200" cy="685800"/>
          </a:xfrm>
        </p:spPr>
        <p:txBody>
          <a:bodyPr/>
          <a:lstStyle/>
          <a:p>
            <a:r>
              <a:rPr lang="en-US" dirty="0" smtClean="0">
                <a:solidFill>
                  <a:schemeClr val="accent2">
                    <a:lumMod val="20000"/>
                    <a:lumOff val="80000"/>
                  </a:schemeClr>
                </a:solidFill>
              </a:rPr>
              <a:t>Assessment</a:t>
            </a:r>
            <a:endParaRPr lang="en-US" dirty="0">
              <a:solidFill>
                <a:schemeClr val="accent2">
                  <a:lumMod val="20000"/>
                  <a:lumOff val="80000"/>
                </a:schemeClr>
              </a:solidFill>
            </a:endParaRPr>
          </a:p>
        </p:txBody>
      </p:sp>
      <p:sp>
        <p:nvSpPr>
          <p:cNvPr id="3" name="Subtitle 2"/>
          <p:cNvSpPr>
            <a:spLocks noGrp="1"/>
          </p:cNvSpPr>
          <p:nvPr>
            <p:ph type="subTitle" idx="1"/>
          </p:nvPr>
        </p:nvSpPr>
        <p:spPr>
          <a:xfrm>
            <a:off x="914400" y="3430588"/>
            <a:ext cx="2971800" cy="531812"/>
          </a:xfrm>
        </p:spPr>
        <p:txBody>
          <a:bodyPr>
            <a:normAutofit/>
          </a:bodyPr>
          <a:lstStyle/>
          <a:p>
            <a:r>
              <a:rPr lang="en-US" dirty="0" smtClean="0">
                <a:solidFill>
                  <a:srgbClr val="FFCC99"/>
                </a:solidFill>
              </a:rPr>
              <a:t>Chapter 3</a:t>
            </a:r>
            <a:endParaRPr lang="en-US" dirty="0">
              <a:solidFill>
                <a:srgbClr val="FFCC99"/>
              </a:solidFill>
            </a:endParaRPr>
          </a:p>
        </p:txBody>
      </p:sp>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a:stretch/>
        </p:blipFill>
        <p:spPr bwMode="auto">
          <a:xfrm>
            <a:off x="4572000" y="692228"/>
            <a:ext cx="3645913" cy="3380934"/>
          </a:xfrm>
          <a:prstGeom prst="ellipse">
            <a:avLst/>
          </a:prstGeom>
          <a:ln w="9525">
            <a:solidFill>
              <a:schemeClr val="tx1"/>
            </a:solidFill>
            <a:miter lim="800000"/>
            <a:headEnd/>
            <a:tailEnd/>
          </a:ln>
          <a:effectLst>
            <a:outerShdw dist="35921" dir="2700000" algn="ctr" rotWithShape="0">
              <a:schemeClr val="bg2"/>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050"/>
          <p:cNvSpPr>
            <a:spLocks noGrp="1" noChangeArrowheads="1"/>
          </p:cNvSpPr>
          <p:nvPr>
            <p:ph type="title"/>
          </p:nvPr>
        </p:nvSpPr>
        <p:spPr>
          <a:xfrm>
            <a:off x="457200" y="381000"/>
            <a:ext cx="8229600" cy="595548"/>
          </a:xfrm>
        </p:spPr>
        <p:txBody>
          <a:bodyPr/>
          <a:lstStyle/>
          <a:p>
            <a:pPr eaLnBrk="1" hangingPunct="1">
              <a:defRPr/>
            </a:pPr>
            <a:r>
              <a:rPr lang="en-US" dirty="0" smtClean="0"/>
              <a:t>Informal Reading Inventories </a:t>
            </a:r>
            <a:r>
              <a:rPr lang="en-US" sz="3600" dirty="0" smtClean="0"/>
              <a:t>(IRIs)</a:t>
            </a:r>
          </a:p>
        </p:txBody>
      </p:sp>
      <p:sp>
        <p:nvSpPr>
          <p:cNvPr id="102403" name="Rectangle 2051"/>
          <p:cNvSpPr>
            <a:spLocks noGrp="1" noChangeArrowheads="1"/>
          </p:cNvSpPr>
          <p:nvPr>
            <p:ph idx="1"/>
          </p:nvPr>
        </p:nvSpPr>
        <p:spPr>
          <a:xfrm>
            <a:off x="457200" y="1447800"/>
            <a:ext cx="8077200" cy="4019049"/>
          </a:xfrm>
        </p:spPr>
        <p:txBody>
          <a:bodyPr/>
          <a:lstStyle/>
          <a:p>
            <a:pPr eaLnBrk="1" hangingPunct="1">
              <a:buClr>
                <a:schemeClr val="accent6"/>
              </a:buClr>
              <a:defRPr/>
            </a:pPr>
            <a:r>
              <a:rPr lang="en-US" dirty="0" smtClean="0"/>
              <a:t>Purpose:</a:t>
            </a:r>
          </a:p>
          <a:p>
            <a:pPr lvl="1" eaLnBrk="1" hangingPunct="1">
              <a:buClr>
                <a:schemeClr val="bg1">
                  <a:lumMod val="60000"/>
                  <a:lumOff val="40000"/>
                </a:schemeClr>
              </a:buClr>
              <a:defRPr/>
            </a:pPr>
            <a:r>
              <a:rPr lang="en-US" dirty="0" smtClean="0"/>
              <a:t>Determine reading level of child based on miscues</a:t>
            </a:r>
          </a:p>
          <a:p>
            <a:pPr lvl="1" eaLnBrk="1" hangingPunct="1">
              <a:buClr>
                <a:schemeClr val="bg1">
                  <a:lumMod val="60000"/>
                  <a:lumOff val="40000"/>
                </a:schemeClr>
              </a:buClr>
              <a:defRPr/>
            </a:pPr>
            <a:r>
              <a:rPr lang="en-US" dirty="0" smtClean="0"/>
              <a:t>Determine reading comprehension based on retelling</a:t>
            </a:r>
          </a:p>
          <a:p>
            <a:pPr eaLnBrk="1" hangingPunct="1">
              <a:buClr>
                <a:schemeClr val="accent6"/>
              </a:buClr>
              <a:defRPr/>
            </a:pPr>
            <a:r>
              <a:rPr lang="en-US" dirty="0" smtClean="0"/>
              <a:t>Types:</a:t>
            </a:r>
          </a:p>
          <a:p>
            <a:pPr lvl="1" eaLnBrk="1" hangingPunct="1">
              <a:buClr>
                <a:schemeClr val="bg1">
                  <a:lumMod val="60000"/>
                  <a:lumOff val="40000"/>
                </a:schemeClr>
              </a:buClr>
              <a:defRPr/>
            </a:pPr>
            <a:r>
              <a:rPr lang="en-US" dirty="0" smtClean="0"/>
              <a:t>Lists of leveled words, phrases, or sentences</a:t>
            </a:r>
          </a:p>
          <a:p>
            <a:pPr lvl="1" eaLnBrk="1" hangingPunct="1">
              <a:buClr>
                <a:schemeClr val="bg1">
                  <a:lumMod val="60000"/>
                  <a:lumOff val="40000"/>
                </a:schemeClr>
              </a:buClr>
              <a:defRPr/>
            </a:pPr>
            <a:r>
              <a:rPr lang="en-US" dirty="0" smtClean="0"/>
              <a:t>Sets of graded reading passages with accompanying questions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pPr eaLnBrk="1" hangingPunct="1">
              <a:defRPr/>
            </a:pPr>
            <a:r>
              <a:rPr lang="en-US" dirty="0" smtClean="0"/>
              <a:t>Miscue Analysis</a:t>
            </a:r>
          </a:p>
        </p:txBody>
      </p:sp>
      <p:sp>
        <p:nvSpPr>
          <p:cNvPr id="103427" name="Rectangle 1027"/>
          <p:cNvSpPr>
            <a:spLocks noGrp="1" noChangeArrowheads="1"/>
          </p:cNvSpPr>
          <p:nvPr>
            <p:ph idx="1"/>
          </p:nvPr>
        </p:nvSpPr>
        <p:spPr>
          <a:xfrm>
            <a:off x="685800" y="1295400"/>
            <a:ext cx="7543800" cy="5029200"/>
          </a:xfrm>
        </p:spPr>
        <p:txBody>
          <a:bodyPr/>
          <a:lstStyle/>
          <a:p>
            <a:pPr eaLnBrk="1" hangingPunct="1">
              <a:buClr>
                <a:schemeClr val="accent6"/>
              </a:buClr>
              <a:defRPr/>
            </a:pPr>
            <a:r>
              <a:rPr lang="en-US" dirty="0" smtClean="0"/>
              <a:t>Analyzes the degree to which “miscues change, disrupt, or enhance the meaning of a written text.” </a:t>
            </a:r>
            <a:r>
              <a:rPr lang="en-US" sz="2400" dirty="0" smtClean="0"/>
              <a:t>(Goodman, Watson &amp; Burke, 1987, p. 5)</a:t>
            </a:r>
          </a:p>
          <a:p>
            <a:pPr eaLnBrk="1" hangingPunct="1">
              <a:buClr>
                <a:schemeClr val="accent6"/>
              </a:buClr>
              <a:defRPr/>
            </a:pPr>
            <a:r>
              <a:rPr lang="en-US" dirty="0" smtClean="0"/>
              <a:t>Types of miscues:</a:t>
            </a:r>
          </a:p>
          <a:p>
            <a:pPr lvl="1">
              <a:buClr>
                <a:schemeClr val="accent6"/>
              </a:buClr>
              <a:defRPr/>
            </a:pPr>
            <a:r>
              <a:rPr lang="en-US" dirty="0" smtClean="0"/>
              <a:t>Substitutions</a:t>
            </a:r>
          </a:p>
          <a:p>
            <a:pPr lvl="1">
              <a:buClr>
                <a:schemeClr val="accent6"/>
              </a:buClr>
              <a:defRPr/>
            </a:pPr>
            <a:r>
              <a:rPr lang="en-US" dirty="0" smtClean="0"/>
              <a:t>Mispronunciations</a:t>
            </a:r>
          </a:p>
          <a:p>
            <a:pPr lvl="1">
              <a:buClr>
                <a:schemeClr val="accent6"/>
              </a:buClr>
              <a:defRPr/>
            </a:pPr>
            <a:r>
              <a:rPr lang="en-US" dirty="0" smtClean="0"/>
              <a:t>Repetitions/insertions</a:t>
            </a:r>
          </a:p>
          <a:p>
            <a:pPr lvl="1">
              <a:buClr>
                <a:schemeClr val="accent6"/>
              </a:buClr>
              <a:defRPr/>
            </a:pPr>
            <a:r>
              <a:rPr lang="en-US" dirty="0" smtClean="0"/>
              <a:t>Omissions</a:t>
            </a:r>
          </a:p>
          <a:p>
            <a:pPr lvl="1">
              <a:buClr>
                <a:schemeClr val="accent6"/>
              </a:buClr>
              <a:defRPr/>
            </a:pPr>
            <a:endParaRPr lang="en-US" sz="2400"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230188"/>
            <a:ext cx="8382000" cy="595548"/>
          </a:xfrm>
        </p:spPr>
        <p:txBody>
          <a:bodyPr/>
          <a:lstStyle/>
          <a:p>
            <a:pPr eaLnBrk="1" hangingPunct="1">
              <a:defRPr/>
            </a:pPr>
            <a:r>
              <a:rPr lang="en-US" dirty="0" smtClean="0"/>
              <a:t>Conventions Used for Miscue Analysis</a:t>
            </a:r>
          </a:p>
        </p:txBody>
      </p:sp>
      <p:pic>
        <p:nvPicPr>
          <p:cNvPr id="6" name="Picture 5" descr="3.10.png"/>
          <p:cNvPicPr>
            <a:picLocks noChangeAspect="1"/>
          </p:cNvPicPr>
          <p:nvPr/>
        </p:nvPicPr>
        <p:blipFill>
          <a:blip r:embed="rId2" cstate="print"/>
          <a:stretch>
            <a:fillRect/>
          </a:stretch>
        </p:blipFill>
        <p:spPr>
          <a:xfrm>
            <a:off x="1143000" y="990600"/>
            <a:ext cx="6907420" cy="5698622"/>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7975"/>
            <a:ext cx="8229600" cy="1139825"/>
          </a:xfrm>
        </p:spPr>
        <p:txBody>
          <a:bodyPr/>
          <a:lstStyle/>
          <a:p>
            <a:pPr eaLnBrk="1" hangingPunct="1">
              <a:defRPr/>
            </a:pPr>
            <a:r>
              <a:rPr lang="en-US" dirty="0" smtClean="0"/>
              <a:t>Running Records</a:t>
            </a:r>
          </a:p>
        </p:txBody>
      </p:sp>
      <p:sp>
        <p:nvSpPr>
          <p:cNvPr id="86019" name="Rectangle 3"/>
          <p:cNvSpPr>
            <a:spLocks noGrp="1" noChangeArrowheads="1"/>
          </p:cNvSpPr>
          <p:nvPr>
            <p:ph idx="1"/>
          </p:nvPr>
        </p:nvSpPr>
        <p:spPr>
          <a:xfrm>
            <a:off x="381000" y="1216665"/>
            <a:ext cx="8153400" cy="4726935"/>
          </a:xfrm>
        </p:spPr>
        <p:txBody>
          <a:bodyPr/>
          <a:lstStyle/>
          <a:p>
            <a:pPr eaLnBrk="1" hangingPunct="1">
              <a:buClr>
                <a:schemeClr val="accent6"/>
              </a:buClr>
              <a:defRPr/>
            </a:pPr>
            <a:r>
              <a:rPr lang="en-US" dirty="0" smtClean="0"/>
              <a:t>Give teachers the opportunity to observe, score, and interpret students’ reading behaviors.</a:t>
            </a:r>
          </a:p>
          <a:p>
            <a:pPr eaLnBrk="1" hangingPunct="1">
              <a:spcBef>
                <a:spcPts val="1200"/>
              </a:spcBef>
              <a:buClr>
                <a:schemeClr val="accent6"/>
              </a:buClr>
              <a:defRPr/>
            </a:pPr>
            <a:r>
              <a:rPr lang="en-US" dirty="0" smtClean="0"/>
              <a:t>Objectives:</a:t>
            </a:r>
          </a:p>
          <a:p>
            <a:pPr lvl="1" eaLnBrk="1" hangingPunct="1">
              <a:buClr>
                <a:schemeClr val="bg1">
                  <a:lumMod val="60000"/>
                  <a:lumOff val="40000"/>
                </a:schemeClr>
              </a:buClr>
              <a:defRPr/>
            </a:pPr>
            <a:r>
              <a:rPr lang="en-US" dirty="0" smtClean="0"/>
              <a:t>Determine a student’s instructional level</a:t>
            </a:r>
          </a:p>
          <a:p>
            <a:pPr lvl="1" eaLnBrk="1" hangingPunct="1">
              <a:buClr>
                <a:schemeClr val="bg1">
                  <a:lumMod val="60000"/>
                  <a:lumOff val="40000"/>
                </a:schemeClr>
              </a:buClr>
              <a:defRPr/>
            </a:pPr>
            <a:r>
              <a:rPr lang="en-US" dirty="0" smtClean="0"/>
              <a:t>Analyze cues used/neglected during oral reading</a:t>
            </a:r>
          </a:p>
          <a:p>
            <a:pPr lvl="1" eaLnBrk="1" hangingPunct="1">
              <a:buClr>
                <a:schemeClr val="bg1">
                  <a:lumMod val="60000"/>
                  <a:lumOff val="40000"/>
                </a:schemeClr>
              </a:buClr>
              <a:defRPr/>
            </a:pPr>
            <a:r>
              <a:rPr lang="en-US" dirty="0" smtClean="0"/>
              <a:t>Analyze a student’s strategic processing of a text</a:t>
            </a:r>
          </a:p>
          <a:p>
            <a:pPr lvl="1" eaLnBrk="1" hangingPunct="1">
              <a:buClr>
                <a:schemeClr val="bg1">
                  <a:lumMod val="60000"/>
                  <a:lumOff val="40000"/>
                </a:schemeClr>
              </a:buClr>
              <a:defRPr/>
            </a:pPr>
            <a:r>
              <a:rPr lang="en-US" dirty="0" smtClean="0"/>
              <a:t>Use the results to plan for individual instruction</a:t>
            </a:r>
          </a:p>
          <a:p>
            <a:pPr lvl="1" eaLnBrk="1" hangingPunct="1">
              <a:buClr>
                <a:schemeClr val="bg1">
                  <a:lumMod val="60000"/>
                  <a:lumOff val="40000"/>
                </a:schemeClr>
              </a:buClr>
              <a:buFontTx/>
              <a:buNone/>
              <a:defRPr/>
            </a:pPr>
            <a:endParaRPr lang="en-US"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t>Qualitative Analysis </a:t>
            </a:r>
            <a:br>
              <a:rPr lang="en-US" dirty="0" smtClean="0"/>
            </a:br>
            <a:r>
              <a:rPr lang="en-US" dirty="0" smtClean="0"/>
              <a:t>of a Running Record</a:t>
            </a:r>
          </a:p>
        </p:txBody>
      </p:sp>
      <p:sp>
        <p:nvSpPr>
          <p:cNvPr id="87043" name="Rectangle 3"/>
          <p:cNvSpPr>
            <a:spLocks noGrp="1" noChangeArrowheads="1"/>
          </p:cNvSpPr>
          <p:nvPr>
            <p:ph idx="1"/>
          </p:nvPr>
        </p:nvSpPr>
        <p:spPr>
          <a:xfrm>
            <a:off x="533400" y="1828800"/>
            <a:ext cx="8229600" cy="3310137"/>
          </a:xfrm>
        </p:spPr>
        <p:txBody>
          <a:bodyPr/>
          <a:lstStyle/>
          <a:p>
            <a:pPr eaLnBrk="1" hangingPunct="1">
              <a:lnSpc>
                <a:spcPct val="90000"/>
              </a:lnSpc>
              <a:buClr>
                <a:schemeClr val="accent6"/>
              </a:buClr>
              <a:buFontTx/>
              <a:buNone/>
              <a:defRPr/>
            </a:pPr>
            <a:r>
              <a:rPr lang="en-US" dirty="0" smtClean="0"/>
              <a:t>Determines which cueing system the student used when making an error:</a:t>
            </a:r>
          </a:p>
          <a:p>
            <a:pPr>
              <a:buClr>
                <a:schemeClr val="accent6"/>
              </a:buClr>
              <a:defRPr/>
            </a:pPr>
            <a:r>
              <a:rPr lang="en-US" sz="2800" dirty="0" smtClean="0"/>
              <a:t>Semantic</a:t>
            </a:r>
            <a:r>
              <a:rPr lang="en-US" sz="2800" dirty="0" smtClean="0">
                <a:cs typeface="Arial" charset="0"/>
              </a:rPr>
              <a:t>—</a:t>
            </a:r>
            <a:r>
              <a:rPr lang="en-US" sz="2800" dirty="0" smtClean="0"/>
              <a:t>“Does this error make sense in the sentence?”</a:t>
            </a:r>
          </a:p>
          <a:p>
            <a:pPr eaLnBrk="1" hangingPunct="1">
              <a:buClr>
                <a:schemeClr val="accent6"/>
              </a:buClr>
              <a:defRPr/>
            </a:pPr>
            <a:r>
              <a:rPr lang="en-US" sz="2800" dirty="0" smtClean="0"/>
              <a:t>Syntactic</a:t>
            </a:r>
            <a:r>
              <a:rPr lang="en-US" sz="2800" dirty="0" smtClean="0">
                <a:cs typeface="Arial" charset="0"/>
              </a:rPr>
              <a:t>—</a:t>
            </a:r>
            <a:r>
              <a:rPr lang="en-US" sz="2800" dirty="0" smtClean="0"/>
              <a:t>“Does that sound right in the sentence?”</a:t>
            </a:r>
          </a:p>
          <a:p>
            <a:pPr eaLnBrk="1" hangingPunct="1">
              <a:buClr>
                <a:schemeClr val="accent6"/>
              </a:buClr>
              <a:defRPr/>
            </a:pPr>
            <a:r>
              <a:rPr lang="en-US" sz="2800" dirty="0" smtClean="0"/>
              <a:t>Visual or </a:t>
            </a:r>
            <a:r>
              <a:rPr lang="en-US" sz="2800" dirty="0" err="1" smtClean="0"/>
              <a:t>graphophonic</a:t>
            </a:r>
            <a:r>
              <a:rPr lang="en-US" sz="2800" dirty="0" smtClean="0">
                <a:cs typeface="Arial" charset="0"/>
              </a:rPr>
              <a:t>—</a:t>
            </a:r>
            <a:r>
              <a:rPr lang="en-US" sz="2800" dirty="0" smtClean="0"/>
              <a:t>“Does the error look like the word in the text?”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dirty="0" smtClean="0">
                <a:effectLst>
                  <a:outerShdw blurRad="38100" dist="38100" dir="2700000" algn="tl">
                    <a:srgbClr val="000000">
                      <a:alpha val="43137"/>
                    </a:srgbClr>
                  </a:outerShdw>
                </a:effectLst>
              </a:rPr>
              <a:t>Running Record Conventions</a:t>
            </a:r>
          </a:p>
        </p:txBody>
      </p:sp>
      <p:pic>
        <p:nvPicPr>
          <p:cNvPr id="5" name="Picture 4" descr="3.13.png"/>
          <p:cNvPicPr>
            <a:picLocks noChangeAspect="1"/>
          </p:cNvPicPr>
          <p:nvPr/>
        </p:nvPicPr>
        <p:blipFill>
          <a:blip r:embed="rId2" cstate="print"/>
          <a:stretch>
            <a:fillRect/>
          </a:stretch>
        </p:blipFill>
        <p:spPr>
          <a:xfrm>
            <a:off x="381000" y="1600200"/>
            <a:ext cx="8445383" cy="4364739"/>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230188"/>
            <a:ext cx="8382000" cy="595548"/>
          </a:xfrm>
        </p:spPr>
        <p:txBody>
          <a:bodyPr/>
          <a:lstStyle/>
          <a:p>
            <a:pPr eaLnBrk="1" hangingPunct="1">
              <a:defRPr/>
            </a:pPr>
            <a:r>
              <a:rPr lang="en-US" sz="4300" dirty="0" smtClean="0">
                <a:solidFill>
                  <a:srgbClr val="FFCC99"/>
                </a:solidFill>
              </a:rPr>
              <a:t>Cloze Tests</a:t>
            </a:r>
          </a:p>
        </p:txBody>
      </p:sp>
      <p:sp>
        <p:nvSpPr>
          <p:cNvPr id="62467" name="Rectangle 3"/>
          <p:cNvSpPr>
            <a:spLocks noGrp="1" noChangeArrowheads="1"/>
          </p:cNvSpPr>
          <p:nvPr>
            <p:ph type="body" sz="quarter" idx="10"/>
          </p:nvPr>
        </p:nvSpPr>
        <p:spPr>
          <a:xfrm>
            <a:off x="381000" y="1219200"/>
            <a:ext cx="8077200" cy="2210862"/>
          </a:xfrm>
        </p:spPr>
        <p:txBody>
          <a:bodyPr/>
          <a:lstStyle/>
          <a:p>
            <a:pPr>
              <a:buClr>
                <a:schemeClr val="accent6"/>
              </a:buClr>
              <a:buNone/>
              <a:defRPr/>
            </a:pPr>
            <a:r>
              <a:rPr lang="en-US" dirty="0" smtClean="0"/>
              <a:t>Purpose is to help teachers:</a:t>
            </a:r>
          </a:p>
          <a:p>
            <a:pPr>
              <a:buClr>
                <a:schemeClr val="accent6"/>
              </a:buClr>
              <a:defRPr/>
            </a:pPr>
            <a:r>
              <a:rPr lang="en-US" sz="2800" dirty="0" smtClean="0"/>
              <a:t>Understand how readers use context and background knowledge to determine unknown words</a:t>
            </a:r>
          </a:p>
          <a:p>
            <a:pPr>
              <a:buClr>
                <a:schemeClr val="accent6"/>
              </a:buClr>
              <a:defRPr/>
            </a:pPr>
            <a:r>
              <a:rPr lang="en-US" sz="2800" dirty="0" smtClean="0"/>
              <a:t>Determine the reading level for a particular text</a:t>
            </a:r>
          </a:p>
        </p:txBody>
      </p:sp>
      <p:sp>
        <p:nvSpPr>
          <p:cNvPr id="4" name="Content Placeholder 3"/>
          <p:cNvSpPr>
            <a:spLocks noGrp="1"/>
          </p:cNvSpPr>
          <p:nvPr>
            <p:ph sz="half" idx="4294967295"/>
          </p:nvPr>
        </p:nvSpPr>
        <p:spPr>
          <a:xfrm>
            <a:off x="5029200" y="1411288"/>
            <a:ext cx="4114800" cy="2452687"/>
          </a:xfrm>
        </p:spPr>
        <p:txBody>
          <a:bodyPr/>
          <a:lstStyle/>
          <a:p>
            <a:pPr lvl="1" algn="r">
              <a:lnSpc>
                <a:spcPct val="90000"/>
              </a:lnSpc>
              <a:buClr>
                <a:schemeClr val="bg1">
                  <a:lumMod val="60000"/>
                  <a:lumOff val="40000"/>
                </a:schemeClr>
              </a:buClr>
              <a:buNone/>
              <a:defRPr/>
            </a:pPr>
            <a:endParaRPr lang="en-US" i="1" dirty="0" smtClean="0"/>
          </a:p>
          <a:p>
            <a:endParaRPr lang="en-US" dirty="0"/>
          </a:p>
        </p:txBody>
      </p:sp>
      <p:pic>
        <p:nvPicPr>
          <p:cNvPr id="6" name="Picture 9" descr="C:\Users\mkt1\AppData\Local\Microsoft\Windows\Temporary Internet Files\Content.IE5\O0V8K44A\MP900439571[1].jpg"/>
          <p:cNvPicPr>
            <a:picLocks noChangeAspect="1" noChangeArrowheads="1"/>
          </p:cNvPicPr>
          <p:nvPr/>
        </p:nvPicPr>
        <p:blipFill>
          <a:blip r:embed="rId2" cstate="print"/>
          <a:srcRect/>
          <a:stretch>
            <a:fillRect/>
          </a:stretch>
        </p:blipFill>
        <p:spPr bwMode="auto">
          <a:xfrm>
            <a:off x="1905000" y="3589020"/>
            <a:ext cx="4440865" cy="272796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Sample Anecdotal Record</a:t>
            </a:r>
            <a:endParaRPr lang="en-US" dirty="0"/>
          </a:p>
        </p:txBody>
      </p:sp>
      <p:pic>
        <p:nvPicPr>
          <p:cNvPr id="5" name="Picture 4" descr="3.20.png"/>
          <p:cNvPicPr>
            <a:picLocks noChangeAspect="1"/>
          </p:cNvPicPr>
          <p:nvPr/>
        </p:nvPicPr>
        <p:blipFill>
          <a:blip r:embed="rId2" cstate="print"/>
          <a:stretch>
            <a:fillRect/>
          </a:stretch>
        </p:blipFill>
        <p:spPr>
          <a:xfrm>
            <a:off x="2209800" y="838200"/>
            <a:ext cx="4703074" cy="5887302"/>
          </a:xfrm>
          <a:prstGeom prst="rect">
            <a:avLst/>
          </a:prstGeo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457200" y="381000"/>
            <a:ext cx="8229600" cy="983346"/>
          </a:xfrm>
        </p:spPr>
        <p:txBody>
          <a:bodyPr/>
          <a:lstStyle/>
          <a:p>
            <a:pPr eaLnBrk="1" hangingPunct="1">
              <a:defRPr/>
            </a:pPr>
            <a:r>
              <a:rPr lang="en-US" dirty="0" smtClean="0"/>
              <a:t>Checklist for Second Grade</a:t>
            </a:r>
            <a:r>
              <a:rPr lang="en-US" sz="4000" dirty="0" smtClean="0"/>
              <a:t/>
            </a:r>
            <a:br>
              <a:rPr lang="en-US" sz="4000" dirty="0" smtClean="0"/>
            </a:br>
            <a:r>
              <a:rPr sz="2800" dirty="0" smtClean="0"/>
              <a:t>Based on Oklahoma Standards</a:t>
            </a:r>
            <a:endParaRPr lang="en-US" sz="2800" dirty="0" smtClean="0"/>
          </a:p>
        </p:txBody>
      </p:sp>
      <p:pic>
        <p:nvPicPr>
          <p:cNvPr id="5" name="Picture 4" descr="3.22.png"/>
          <p:cNvPicPr>
            <a:picLocks noChangeAspect="1"/>
          </p:cNvPicPr>
          <p:nvPr/>
        </p:nvPicPr>
        <p:blipFill>
          <a:blip r:embed="rId2" cstate="print"/>
          <a:stretch>
            <a:fillRect/>
          </a:stretch>
        </p:blipFill>
        <p:spPr>
          <a:xfrm>
            <a:off x="304800" y="1828800"/>
            <a:ext cx="8586660" cy="4419604"/>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4600" smtClean="0"/>
              <a:t>Rubrics</a:t>
            </a:r>
          </a:p>
        </p:txBody>
      </p:sp>
      <p:sp>
        <p:nvSpPr>
          <p:cNvPr id="107523" name="Rectangle 3"/>
          <p:cNvSpPr>
            <a:spLocks noGrp="1" noChangeArrowheads="1"/>
          </p:cNvSpPr>
          <p:nvPr>
            <p:ph idx="1"/>
          </p:nvPr>
        </p:nvSpPr>
        <p:spPr>
          <a:xfrm>
            <a:off x="990600" y="1219200"/>
            <a:ext cx="7848600" cy="4208844"/>
          </a:xfrm>
        </p:spPr>
        <p:txBody>
          <a:bodyPr/>
          <a:lstStyle/>
          <a:p>
            <a:pPr eaLnBrk="1" hangingPunct="1">
              <a:buClr>
                <a:schemeClr val="accent6"/>
              </a:buClr>
              <a:defRPr/>
            </a:pPr>
            <a:r>
              <a:rPr lang="en-US" dirty="0" smtClean="0"/>
              <a:t>List competencies that students are expected to master</a:t>
            </a:r>
          </a:p>
          <a:p>
            <a:pPr eaLnBrk="1" hangingPunct="1">
              <a:buClr>
                <a:schemeClr val="accent6"/>
              </a:buClr>
              <a:defRPr/>
            </a:pPr>
            <a:r>
              <a:rPr lang="en-US" dirty="0" smtClean="0"/>
              <a:t>Act as scoring guides for particular assignments or for particular evaluation periods</a:t>
            </a:r>
          </a:p>
          <a:p>
            <a:pPr eaLnBrk="1" hangingPunct="1">
              <a:buClr>
                <a:schemeClr val="accent6"/>
              </a:buClr>
              <a:defRPr/>
            </a:pPr>
            <a:r>
              <a:rPr lang="en-US" dirty="0" smtClean="0"/>
              <a:t>Show growth in a particular area</a:t>
            </a:r>
          </a:p>
          <a:p>
            <a:pPr eaLnBrk="1" hangingPunct="1">
              <a:buClr>
                <a:schemeClr val="accent6"/>
              </a:buClr>
              <a:defRPr/>
            </a:pPr>
            <a:r>
              <a:rPr lang="en-US" dirty="0" smtClean="0"/>
              <a:t>Identify the weaknesses of individual students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dirty="0" smtClean="0"/>
              <a:t>Reflections on Assessment</a:t>
            </a:r>
          </a:p>
        </p:txBody>
      </p:sp>
      <p:sp>
        <p:nvSpPr>
          <p:cNvPr id="3075" name="Rectangle 3"/>
          <p:cNvSpPr>
            <a:spLocks noGrp="1" noChangeArrowheads="1"/>
          </p:cNvSpPr>
          <p:nvPr>
            <p:ph idx="1"/>
          </p:nvPr>
        </p:nvSpPr>
        <p:spPr>
          <a:xfrm>
            <a:off x="381000" y="1412875"/>
            <a:ext cx="7772400" cy="3593291"/>
          </a:xfrm>
        </p:spPr>
        <p:txBody>
          <a:bodyPr/>
          <a:lstStyle/>
          <a:p>
            <a:pPr eaLnBrk="1" hangingPunct="1">
              <a:buClr>
                <a:schemeClr val="accent6"/>
              </a:buClr>
              <a:defRPr/>
            </a:pPr>
            <a:r>
              <a:rPr lang="en-US" dirty="0" smtClean="0"/>
              <a:t>Consider the various pros and cons of assessment.  </a:t>
            </a:r>
          </a:p>
          <a:p>
            <a:pPr lvl="1">
              <a:buClr>
                <a:schemeClr val="accent6"/>
              </a:buClr>
              <a:defRPr/>
            </a:pPr>
            <a:r>
              <a:rPr lang="en-US" dirty="0" smtClean="0"/>
              <a:t>What benefits does it offer?  </a:t>
            </a:r>
          </a:p>
          <a:p>
            <a:pPr lvl="1">
              <a:buClr>
                <a:schemeClr val="accent6"/>
              </a:buClr>
              <a:defRPr/>
            </a:pPr>
            <a:r>
              <a:rPr lang="en-US" dirty="0" smtClean="0"/>
              <a:t>What are its drawbacks?</a:t>
            </a:r>
          </a:p>
          <a:p>
            <a:pPr eaLnBrk="1" hangingPunct="1">
              <a:buClr>
                <a:schemeClr val="accent6"/>
              </a:buClr>
              <a:defRPr/>
            </a:pPr>
            <a:r>
              <a:rPr lang="en-US" dirty="0" smtClean="0"/>
              <a:t>What did you think of the various tests (especially the standardized ones) you had to take when you were in school?</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pPr eaLnBrk="1" hangingPunct="1">
              <a:defRPr/>
            </a:pPr>
            <a:r>
              <a:rPr lang="en-US" sz="4600" smtClean="0"/>
              <a:t>Portfolios</a:t>
            </a:r>
          </a:p>
        </p:txBody>
      </p:sp>
      <p:sp>
        <p:nvSpPr>
          <p:cNvPr id="108547" name="Rectangle 1027"/>
          <p:cNvSpPr>
            <a:spLocks noGrp="1" noChangeArrowheads="1"/>
          </p:cNvSpPr>
          <p:nvPr>
            <p:ph idx="1"/>
          </p:nvPr>
        </p:nvSpPr>
        <p:spPr>
          <a:xfrm>
            <a:off x="685800" y="1219200"/>
            <a:ext cx="7924800" cy="4260141"/>
          </a:xfrm>
        </p:spPr>
        <p:txBody>
          <a:bodyPr/>
          <a:lstStyle/>
          <a:p>
            <a:pPr eaLnBrk="1" hangingPunct="1">
              <a:buClr>
                <a:schemeClr val="accent6"/>
              </a:buClr>
              <a:defRPr/>
            </a:pPr>
            <a:r>
              <a:rPr lang="en-US" dirty="0" smtClean="0"/>
              <a:t>Collections of students’ work</a:t>
            </a:r>
          </a:p>
          <a:p>
            <a:pPr eaLnBrk="1" hangingPunct="1">
              <a:buClr>
                <a:schemeClr val="accent6"/>
              </a:buClr>
              <a:defRPr/>
            </a:pPr>
            <a:r>
              <a:rPr lang="en-US" dirty="0" smtClean="0"/>
              <a:t>Purpose:</a:t>
            </a:r>
          </a:p>
          <a:p>
            <a:pPr lvl="1" eaLnBrk="1" hangingPunct="1">
              <a:buClr>
                <a:schemeClr val="bg1">
                  <a:lumMod val="60000"/>
                  <a:lumOff val="40000"/>
                </a:schemeClr>
              </a:buClr>
              <a:defRPr/>
            </a:pPr>
            <a:r>
              <a:rPr lang="en-US" dirty="0" smtClean="0"/>
              <a:t>Organize materials</a:t>
            </a:r>
          </a:p>
          <a:p>
            <a:pPr lvl="1" eaLnBrk="1" hangingPunct="1">
              <a:buClr>
                <a:schemeClr val="bg1">
                  <a:lumMod val="60000"/>
                  <a:lumOff val="40000"/>
                </a:schemeClr>
              </a:buClr>
              <a:defRPr/>
            </a:pPr>
            <a:r>
              <a:rPr lang="en-US" dirty="0" smtClean="0"/>
              <a:t>Document growth</a:t>
            </a:r>
          </a:p>
          <a:p>
            <a:pPr lvl="1" eaLnBrk="1" hangingPunct="1">
              <a:buClr>
                <a:schemeClr val="bg1">
                  <a:lumMod val="60000"/>
                  <a:lumOff val="40000"/>
                </a:schemeClr>
              </a:buClr>
              <a:defRPr/>
            </a:pPr>
            <a:r>
              <a:rPr lang="en-US" dirty="0" smtClean="0"/>
              <a:t>Display exemplary work</a:t>
            </a:r>
          </a:p>
          <a:p>
            <a:pPr eaLnBrk="1" hangingPunct="1">
              <a:buClr>
                <a:schemeClr val="accent6"/>
              </a:buClr>
              <a:defRPr/>
            </a:pPr>
            <a:r>
              <a:rPr lang="en-US" dirty="0" smtClean="0"/>
              <a:t>Types:</a:t>
            </a:r>
          </a:p>
          <a:p>
            <a:pPr lvl="1" eaLnBrk="1" hangingPunct="1">
              <a:buClr>
                <a:schemeClr val="bg1">
                  <a:lumMod val="60000"/>
                  <a:lumOff val="40000"/>
                </a:schemeClr>
              </a:buClr>
              <a:defRPr/>
            </a:pPr>
            <a:r>
              <a:rPr lang="en-US" dirty="0" smtClean="0"/>
              <a:t>Working, growth, best-work</a:t>
            </a:r>
          </a:p>
          <a:p>
            <a:pPr lvl="1" eaLnBrk="1" hangingPunct="1">
              <a:buClr>
                <a:schemeClr val="bg1">
                  <a:lumMod val="60000"/>
                  <a:lumOff val="40000"/>
                </a:schemeClr>
              </a:buClr>
              <a:defRPr/>
            </a:pPr>
            <a:r>
              <a:rPr lang="en-US" dirty="0" smtClean="0"/>
              <a:t>Can be electronic or in a physical format</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dirty="0" smtClean="0"/>
              <a:t>Authentic Assessments with </a:t>
            </a:r>
            <a:br>
              <a:rPr dirty="0" smtClean="0"/>
            </a:br>
            <a:r>
              <a:rPr dirty="0" smtClean="0"/>
              <a:t>English Learners</a:t>
            </a:r>
            <a:endParaRPr lang="en-US" dirty="0"/>
          </a:p>
        </p:txBody>
      </p:sp>
      <p:sp>
        <p:nvSpPr>
          <p:cNvPr id="3" name="Content Placeholder 2"/>
          <p:cNvSpPr>
            <a:spLocks noGrp="1"/>
          </p:cNvSpPr>
          <p:nvPr>
            <p:ph idx="1"/>
          </p:nvPr>
        </p:nvSpPr>
        <p:spPr>
          <a:xfrm>
            <a:off x="381000" y="1729041"/>
            <a:ext cx="8382000" cy="3223959"/>
          </a:xfrm>
        </p:spPr>
        <p:txBody>
          <a:bodyPr/>
          <a:lstStyle/>
          <a:p>
            <a:r>
              <a:rPr lang="en-US" dirty="0" smtClean="0"/>
              <a:t>Measure the student’s knowledge base (through interviews)</a:t>
            </a:r>
          </a:p>
          <a:p>
            <a:r>
              <a:rPr lang="en-US" dirty="0" smtClean="0"/>
              <a:t>Allow the student to demonstrate knowledge using non-language methods</a:t>
            </a:r>
          </a:p>
          <a:p>
            <a:r>
              <a:rPr lang="en-US" dirty="0" smtClean="0"/>
              <a:t>Observe the student</a:t>
            </a:r>
          </a:p>
          <a:p>
            <a:r>
              <a:rPr lang="en-US" dirty="0" smtClean="0"/>
              <a:t>Use the language experience approach (LEA)</a:t>
            </a:r>
            <a:endParaRPr 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dirty="0" smtClean="0"/>
              <a:t>Surveys</a:t>
            </a:r>
          </a:p>
        </p:txBody>
      </p:sp>
      <p:sp>
        <p:nvSpPr>
          <p:cNvPr id="65539" name="Rectangle 3"/>
          <p:cNvSpPr>
            <a:spLocks noGrp="1" noChangeArrowheads="1"/>
          </p:cNvSpPr>
          <p:nvPr>
            <p:ph idx="1"/>
          </p:nvPr>
        </p:nvSpPr>
        <p:spPr>
          <a:xfrm>
            <a:off x="1219200" y="1295400"/>
            <a:ext cx="7162800" cy="3498394"/>
          </a:xfrm>
        </p:spPr>
        <p:txBody>
          <a:bodyPr/>
          <a:lstStyle/>
          <a:p>
            <a:pPr eaLnBrk="1" hangingPunct="1">
              <a:buClr>
                <a:schemeClr val="accent6"/>
              </a:buClr>
              <a:defRPr/>
            </a:pPr>
            <a:r>
              <a:rPr lang="en-US" dirty="0" smtClean="0"/>
              <a:t>Personal interest surveys</a:t>
            </a:r>
          </a:p>
          <a:p>
            <a:pPr>
              <a:buClr>
                <a:schemeClr val="accent6"/>
              </a:buClr>
              <a:defRPr/>
            </a:pPr>
            <a:r>
              <a:rPr lang="en-US" dirty="0" smtClean="0"/>
              <a:t>Attitude surveys</a:t>
            </a:r>
          </a:p>
          <a:p>
            <a:pPr lvl="1">
              <a:buClr>
                <a:schemeClr val="accent6"/>
              </a:buClr>
              <a:defRPr/>
            </a:pPr>
            <a:r>
              <a:rPr lang="en-US" dirty="0" smtClean="0"/>
              <a:t>To determine a student’s particular likes and dislikes of reading/writing</a:t>
            </a:r>
          </a:p>
          <a:p>
            <a:pPr lvl="1">
              <a:buClr>
                <a:schemeClr val="accent6"/>
              </a:buClr>
              <a:defRPr/>
            </a:pPr>
            <a:r>
              <a:rPr lang="en-US" dirty="0" smtClean="0"/>
              <a:t>To help a student build a more positive attitude</a:t>
            </a:r>
          </a:p>
          <a:p>
            <a:pPr lvl="1">
              <a:buClr>
                <a:schemeClr val="accent6"/>
              </a:buClr>
              <a:defRPr/>
            </a:pPr>
            <a:endParaRPr lang="en-US"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229600" cy="595548"/>
          </a:xfrm>
        </p:spPr>
        <p:txBody>
          <a:bodyPr/>
          <a:lstStyle/>
          <a:p>
            <a:pPr eaLnBrk="1" hangingPunct="1">
              <a:defRPr/>
            </a:pPr>
            <a:r>
              <a:rPr lang="en-US" dirty="0" smtClean="0"/>
              <a:t>Student Self-Assessment Instruments</a:t>
            </a:r>
          </a:p>
        </p:txBody>
      </p:sp>
      <p:sp>
        <p:nvSpPr>
          <p:cNvPr id="68611" name="Rectangle 3"/>
          <p:cNvSpPr>
            <a:spLocks noGrp="1" noChangeArrowheads="1"/>
          </p:cNvSpPr>
          <p:nvPr>
            <p:ph idx="1"/>
          </p:nvPr>
        </p:nvSpPr>
        <p:spPr>
          <a:xfrm>
            <a:off x="1447800" y="1600200"/>
            <a:ext cx="6019800" cy="3810000"/>
          </a:xfrm>
        </p:spPr>
        <p:txBody>
          <a:bodyPr/>
          <a:lstStyle/>
          <a:p>
            <a:pPr eaLnBrk="1" hangingPunct="1">
              <a:lnSpc>
                <a:spcPct val="90000"/>
              </a:lnSpc>
              <a:buClr>
                <a:schemeClr val="accent6"/>
              </a:buClr>
              <a:defRPr/>
            </a:pPr>
            <a:r>
              <a:rPr lang="en-US" dirty="0" smtClean="0"/>
              <a:t>Book logs</a:t>
            </a:r>
          </a:p>
          <a:p>
            <a:pPr eaLnBrk="1" hangingPunct="1">
              <a:lnSpc>
                <a:spcPct val="90000"/>
              </a:lnSpc>
              <a:buClr>
                <a:schemeClr val="accent6"/>
              </a:buClr>
              <a:defRPr/>
            </a:pPr>
            <a:r>
              <a:rPr lang="en-US" dirty="0" smtClean="0"/>
              <a:t>Skill logs</a:t>
            </a:r>
          </a:p>
          <a:p>
            <a:pPr eaLnBrk="1" hangingPunct="1">
              <a:lnSpc>
                <a:spcPct val="90000"/>
              </a:lnSpc>
              <a:buClr>
                <a:schemeClr val="accent6"/>
              </a:buClr>
              <a:defRPr/>
            </a:pPr>
            <a:r>
              <a:rPr lang="en-US" dirty="0" smtClean="0"/>
              <a:t>Reflection logs</a:t>
            </a:r>
          </a:p>
          <a:p>
            <a:pPr eaLnBrk="1" hangingPunct="1">
              <a:lnSpc>
                <a:spcPct val="90000"/>
              </a:lnSpc>
              <a:buClr>
                <a:schemeClr val="accent6"/>
              </a:buClr>
              <a:defRPr/>
            </a:pPr>
            <a:r>
              <a:rPr lang="en-US" dirty="0" smtClean="0"/>
              <a:t>Accomplishment and goal-setting logs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smtClean="0"/>
              <a:t>Sample Accomplishment </a:t>
            </a:r>
            <a:br>
              <a:rPr smtClean="0"/>
            </a:br>
            <a:r>
              <a:rPr smtClean="0"/>
              <a:t>and Goal-Setting Log</a:t>
            </a:r>
            <a:endParaRPr lang="en-US" dirty="0"/>
          </a:p>
        </p:txBody>
      </p:sp>
      <p:pic>
        <p:nvPicPr>
          <p:cNvPr id="4" name="Picture 3" descr="3.31.png"/>
          <p:cNvPicPr>
            <a:picLocks noChangeAspect="1"/>
          </p:cNvPicPr>
          <p:nvPr/>
        </p:nvPicPr>
        <p:blipFill>
          <a:blip r:embed="rId2" cstate="print"/>
          <a:stretch>
            <a:fillRect/>
          </a:stretch>
        </p:blipFill>
        <p:spPr>
          <a:xfrm>
            <a:off x="228600" y="1828800"/>
            <a:ext cx="8686800" cy="4413764"/>
          </a:xfrm>
          <a:prstGeom prst="rect">
            <a:avLst/>
          </a:prstGeom>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Technology and Assessment</a:t>
            </a:r>
            <a:endParaRPr lang="en-US" dirty="0"/>
          </a:p>
        </p:txBody>
      </p:sp>
      <p:sp>
        <p:nvSpPr>
          <p:cNvPr id="3" name="Content Placeholder 2"/>
          <p:cNvSpPr>
            <a:spLocks noGrp="1"/>
          </p:cNvSpPr>
          <p:nvPr>
            <p:ph idx="1"/>
          </p:nvPr>
        </p:nvSpPr>
        <p:spPr>
          <a:xfrm>
            <a:off x="381000" y="1412875"/>
            <a:ext cx="8382000" cy="3588162"/>
          </a:xfrm>
        </p:spPr>
        <p:txBody>
          <a:bodyPr/>
          <a:lstStyle/>
          <a:p>
            <a:pPr>
              <a:buNone/>
            </a:pPr>
            <a:r>
              <a:rPr lang="en-US" dirty="0" smtClean="0"/>
              <a:t>Free resources for teachers to assess students in different areas of literacy:</a:t>
            </a:r>
          </a:p>
          <a:p>
            <a:r>
              <a:rPr lang="en-US" sz="2800" dirty="0" smtClean="0"/>
              <a:t>Frontline Phonics (www.frontlinephonics.com)</a:t>
            </a:r>
          </a:p>
          <a:p>
            <a:r>
              <a:rPr lang="en-US" sz="2800" dirty="0" smtClean="0"/>
              <a:t>Test 4 Free (www.test4free.com) </a:t>
            </a:r>
          </a:p>
          <a:p>
            <a:r>
              <a:rPr lang="en-US" sz="2800" dirty="0" smtClean="0"/>
              <a:t>Vocabulary Test (www.vocabtest.com)</a:t>
            </a:r>
          </a:p>
          <a:p>
            <a:r>
              <a:rPr lang="en-US" sz="2800" dirty="0" err="1" smtClean="0"/>
              <a:t>Learningable</a:t>
            </a:r>
            <a:r>
              <a:rPr lang="en-US" sz="2800" dirty="0" smtClean="0"/>
              <a:t> Kids (www.learningablekids.com)</a:t>
            </a:r>
          </a:p>
          <a:p>
            <a:r>
              <a:rPr lang="en-US" sz="2800" dirty="0" smtClean="0"/>
              <a:t>World-English (http://world-English.org)</a:t>
            </a:r>
            <a:endParaRPr lang="en-US" sz="2800"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More Reflections on Assessment</a:t>
            </a:r>
            <a:endParaRPr lang="en-US" dirty="0"/>
          </a:p>
        </p:txBody>
      </p:sp>
      <p:sp>
        <p:nvSpPr>
          <p:cNvPr id="3" name="Content Placeholder 2"/>
          <p:cNvSpPr>
            <a:spLocks noGrp="1"/>
          </p:cNvSpPr>
          <p:nvPr>
            <p:ph idx="1"/>
          </p:nvPr>
        </p:nvSpPr>
        <p:spPr>
          <a:xfrm>
            <a:off x="685800" y="1371600"/>
            <a:ext cx="7848600" cy="4208844"/>
          </a:xfrm>
        </p:spPr>
        <p:txBody>
          <a:bodyPr/>
          <a:lstStyle/>
          <a:p>
            <a:pPr>
              <a:buNone/>
            </a:pPr>
            <a:r>
              <a:rPr lang="en-US" dirty="0" smtClean="0"/>
              <a:t>Think back to when you took standardized tests in school.</a:t>
            </a:r>
          </a:p>
          <a:p>
            <a:r>
              <a:rPr lang="en-US" dirty="0" smtClean="0"/>
              <a:t>Did test-taking make you nervous?</a:t>
            </a:r>
          </a:p>
          <a:p>
            <a:r>
              <a:rPr lang="en-US" dirty="0" smtClean="0"/>
              <a:t>How </a:t>
            </a:r>
            <a:r>
              <a:rPr lang="en-US" smtClean="0"/>
              <a:t>did a </a:t>
            </a:r>
            <a:r>
              <a:rPr lang="en-US" dirty="0" smtClean="0"/>
              <a:t>teacher’s attitudes about the test and its results affect you?</a:t>
            </a:r>
          </a:p>
          <a:p>
            <a:r>
              <a:rPr lang="en-US" dirty="0" smtClean="0"/>
              <a:t>How can you, as a teacher, make test-taking a pain-free experience for your own students?</a:t>
            </a:r>
            <a:endParaRPr lang="en-US"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Video Presentation</a:t>
            </a:r>
            <a:endParaRPr lang="en-US" dirty="0"/>
          </a:p>
        </p:txBody>
      </p:sp>
      <p:sp>
        <p:nvSpPr>
          <p:cNvPr id="3" name="Content Placeholder 2"/>
          <p:cNvSpPr>
            <a:spLocks noGrp="1"/>
          </p:cNvSpPr>
          <p:nvPr>
            <p:ph idx="1"/>
          </p:nvPr>
        </p:nvSpPr>
        <p:spPr>
          <a:xfrm>
            <a:off x="381000" y="1412875"/>
            <a:ext cx="8382000" cy="2551981"/>
          </a:xfrm>
        </p:spPr>
        <p:txBody>
          <a:bodyPr/>
          <a:lstStyle/>
          <a:p>
            <a:r>
              <a:rPr lang="en-US" dirty="0" smtClean="0"/>
              <a:t>You </a:t>
            </a:r>
            <a:r>
              <a:rPr lang="en-US" smtClean="0"/>
              <a:t>can see a </a:t>
            </a:r>
            <a:r>
              <a:rPr lang="en-US" dirty="0" smtClean="0"/>
              <a:t>video of the author </a:t>
            </a:r>
            <a:r>
              <a:rPr lang="en-US" u="sng" dirty="0" smtClean="0">
                <a:hlinkClick r:id="rId2"/>
              </a:rPr>
              <a:t>demonstrating the running records analysis</a:t>
            </a:r>
            <a:r>
              <a:rPr lang="en-US" dirty="0" smtClean="0"/>
              <a:t> (which is related to material on page 56 of the text).</a:t>
            </a:r>
          </a:p>
          <a:p>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30188"/>
            <a:ext cx="8382000" cy="637097"/>
          </a:xfrm>
        </p:spPr>
        <p:txBody>
          <a:bodyPr/>
          <a:lstStyle/>
          <a:p>
            <a:pPr eaLnBrk="1" hangingPunct="1">
              <a:defRPr/>
            </a:pPr>
            <a:r>
              <a:rPr sz="4600" smtClean="0"/>
              <a:t>Types </a:t>
            </a:r>
            <a:r>
              <a:rPr lang="en-US" sz="4600" dirty="0" smtClean="0"/>
              <a:t>of Assessments</a:t>
            </a:r>
          </a:p>
        </p:txBody>
      </p:sp>
      <p:pic>
        <p:nvPicPr>
          <p:cNvPr id="6" name="Picture 5" descr="3.1.png"/>
          <p:cNvPicPr>
            <a:picLocks noChangeAspect="1"/>
          </p:cNvPicPr>
          <p:nvPr/>
        </p:nvPicPr>
        <p:blipFill>
          <a:blip r:embed="rId2" cstate="print"/>
          <a:stretch>
            <a:fillRect/>
          </a:stretch>
        </p:blipFill>
        <p:spPr>
          <a:xfrm>
            <a:off x="228600" y="1828800"/>
            <a:ext cx="8637700" cy="3658319"/>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052" y="381000"/>
            <a:ext cx="8382000" cy="1191095"/>
          </a:xfrm>
        </p:spPr>
        <p:txBody>
          <a:bodyPr/>
          <a:lstStyle/>
          <a:p>
            <a:r>
              <a:rPr dirty="0" smtClean="0"/>
              <a:t>NCTE/IRA Standards for </a:t>
            </a:r>
            <a:br>
              <a:rPr dirty="0" smtClean="0"/>
            </a:br>
            <a:r>
              <a:rPr dirty="0" smtClean="0"/>
              <a:t>Assessment of Reading and Writing</a:t>
            </a:r>
            <a:endParaRPr lang="en-US" dirty="0"/>
          </a:p>
        </p:txBody>
      </p:sp>
      <p:pic>
        <p:nvPicPr>
          <p:cNvPr id="4" name="Picture 3" descr="3.2.png"/>
          <p:cNvPicPr>
            <a:picLocks noChangeAspect="1"/>
          </p:cNvPicPr>
          <p:nvPr/>
        </p:nvPicPr>
        <p:blipFill>
          <a:blip r:embed="rId2" cstate="print"/>
          <a:stretch>
            <a:fillRect/>
          </a:stretch>
        </p:blipFill>
        <p:spPr>
          <a:xfrm>
            <a:off x="249017" y="2075686"/>
            <a:ext cx="8471821" cy="3105914"/>
          </a:xfrm>
          <a:prstGeom prst="rect">
            <a:avLst/>
          </a:prstGeom>
        </p:spPr>
      </p:pic>
      <p:sp>
        <p:nvSpPr>
          <p:cNvPr id="3" name="TextBox 2"/>
          <p:cNvSpPr txBox="1"/>
          <p:nvPr/>
        </p:nvSpPr>
        <p:spPr>
          <a:xfrm>
            <a:off x="457200" y="5572036"/>
            <a:ext cx="8001000" cy="600164"/>
          </a:xfrm>
          <a:prstGeom prst="rect">
            <a:avLst/>
          </a:prstGeom>
          <a:noFill/>
        </p:spPr>
        <p:txBody>
          <a:bodyPr wrap="square" rtlCol="0">
            <a:spAutoFit/>
          </a:bodyPr>
          <a:lstStyle/>
          <a:p>
            <a:r>
              <a:rPr lang="en-US" sz="1100" dirty="0"/>
              <a:t>From </a:t>
            </a:r>
            <a:r>
              <a:rPr lang="en-US" sz="1100" i="1" dirty="0"/>
              <a:t>Standards for the Assessment of Reading and Writing </a:t>
            </a:r>
            <a:r>
              <a:rPr lang="en-US" sz="1100" dirty="0"/>
              <a:t>by the International Reading Association and the National Council of Teachers of English</a:t>
            </a:r>
            <a:r>
              <a:rPr lang="en-US" sz="1100" dirty="0" smtClean="0"/>
              <a:t>, Copyright </a:t>
            </a:r>
            <a:r>
              <a:rPr lang="en-US" sz="1100" dirty="0"/>
              <a:t>©2009 by the International Reading Association and the National Council of Teachers of </a:t>
            </a:r>
            <a:r>
              <a:rPr lang="en-US" sz="1100" dirty="0" smtClean="0"/>
              <a:t> English</a:t>
            </a:r>
            <a:r>
              <a:rPr lang="en-US" sz="1100" dirty="0"/>
              <a:t>. Reprinted with permission. Visit </a:t>
            </a:r>
            <a:r>
              <a:rPr lang="en-US" sz="1100" dirty="0" smtClean="0"/>
              <a:t>www.ncte.org/standards/assessmentstandards </a:t>
            </a:r>
            <a:r>
              <a:rPr lang="en-US" sz="1100" dirty="0"/>
              <a:t>for the complete standards.</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smtClean="0">
                <a:solidFill>
                  <a:srgbClr val="FFCC99"/>
                </a:solidFill>
              </a:rPr>
              <a:t>Formal/Standardized Assessments</a:t>
            </a:r>
          </a:p>
        </p:txBody>
      </p:sp>
      <p:sp>
        <p:nvSpPr>
          <p:cNvPr id="45059" name="Rectangle 3"/>
          <p:cNvSpPr>
            <a:spLocks noGrp="1" noChangeArrowheads="1"/>
          </p:cNvSpPr>
          <p:nvPr>
            <p:ph sz="half" idx="1"/>
          </p:nvPr>
        </p:nvSpPr>
        <p:spPr>
          <a:xfrm>
            <a:off x="533400" y="2286000"/>
            <a:ext cx="4114800" cy="2451953"/>
          </a:xfrm>
        </p:spPr>
        <p:txBody>
          <a:bodyPr/>
          <a:lstStyle/>
          <a:p>
            <a:pPr eaLnBrk="1" hangingPunct="1">
              <a:spcBef>
                <a:spcPts val="1200"/>
              </a:spcBef>
              <a:buClr>
                <a:schemeClr val="accent6"/>
              </a:buClr>
              <a:defRPr/>
            </a:pPr>
            <a:r>
              <a:rPr lang="en-US" sz="3400" dirty="0" smtClean="0"/>
              <a:t>Intelligence tests </a:t>
            </a:r>
          </a:p>
          <a:p>
            <a:pPr eaLnBrk="1" hangingPunct="1">
              <a:spcBef>
                <a:spcPts val="1200"/>
              </a:spcBef>
              <a:buClr>
                <a:schemeClr val="accent6"/>
              </a:buClr>
              <a:defRPr/>
            </a:pPr>
            <a:r>
              <a:rPr lang="en-US" sz="3400" dirty="0" smtClean="0"/>
              <a:t>Achievement tests </a:t>
            </a:r>
          </a:p>
          <a:p>
            <a:pPr eaLnBrk="1" hangingPunct="1">
              <a:spcBef>
                <a:spcPts val="1200"/>
              </a:spcBef>
              <a:buClr>
                <a:schemeClr val="accent6"/>
              </a:buClr>
              <a:defRPr/>
            </a:pPr>
            <a:r>
              <a:rPr lang="en-US" sz="3400" dirty="0" smtClean="0"/>
              <a:t>Diagnostic tests</a:t>
            </a:r>
          </a:p>
          <a:p>
            <a:pPr eaLnBrk="1" hangingPunct="1">
              <a:buClr>
                <a:schemeClr val="accent6"/>
              </a:buClr>
              <a:defRPr/>
            </a:pPr>
            <a:endParaRPr lang="en-US" dirty="0" smtClean="0"/>
          </a:p>
        </p:txBody>
      </p:sp>
      <p:pic>
        <p:nvPicPr>
          <p:cNvPr id="2051" name="Picture 3" descr="C:\Users\mkt1\AppData\Local\Microsoft\Windows\Temporary Internet Files\Content.IE5\882RGKPV\MP900408982[1].jpg"/>
          <p:cNvPicPr>
            <a:picLocks noGrp="1" noChangeAspect="1" noChangeArrowheads="1"/>
          </p:cNvPicPr>
          <p:nvPr>
            <p:ph sz="half" idx="2"/>
          </p:nvPr>
        </p:nvPicPr>
        <p:blipFill>
          <a:blip r:embed="rId2" cstate="print"/>
          <a:srcRect/>
          <a:stretch>
            <a:fillRect/>
          </a:stretch>
        </p:blipFill>
        <p:spPr bwMode="auto">
          <a:xfrm>
            <a:off x="5257800" y="1828800"/>
            <a:ext cx="3283743" cy="3283743"/>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sz="4300" smtClean="0">
                <a:solidFill>
                  <a:srgbClr val="FFCC99"/>
                </a:solidFill>
              </a:rPr>
              <a:t>Advantages/Disadvantages </a:t>
            </a:r>
            <a:br>
              <a:rPr sz="4300" smtClean="0">
                <a:solidFill>
                  <a:srgbClr val="FFCC99"/>
                </a:solidFill>
              </a:rPr>
            </a:br>
            <a:r>
              <a:rPr sz="4300" smtClean="0">
                <a:solidFill>
                  <a:srgbClr val="FFCC99"/>
                </a:solidFill>
              </a:rPr>
              <a:t>of Standardized Tests</a:t>
            </a:r>
            <a:endParaRPr lang="en-US" sz="4300" dirty="0">
              <a:solidFill>
                <a:srgbClr val="FFCC99"/>
              </a:solidFill>
            </a:endParaRPr>
          </a:p>
        </p:txBody>
      </p:sp>
      <p:sp>
        <p:nvSpPr>
          <p:cNvPr id="3" name="Content Placeholder 2"/>
          <p:cNvSpPr>
            <a:spLocks noGrp="1"/>
          </p:cNvSpPr>
          <p:nvPr>
            <p:ph sz="half" idx="1"/>
          </p:nvPr>
        </p:nvSpPr>
        <p:spPr>
          <a:xfrm>
            <a:off x="381000" y="1891447"/>
            <a:ext cx="4114800" cy="2451953"/>
          </a:xfrm>
        </p:spPr>
        <p:txBody>
          <a:bodyPr/>
          <a:lstStyle/>
          <a:p>
            <a:r>
              <a:rPr lang="en-US" dirty="0" smtClean="0"/>
              <a:t>Primary advantages:</a:t>
            </a:r>
          </a:p>
          <a:p>
            <a:pPr lvl="1"/>
            <a:r>
              <a:rPr lang="en-US" dirty="0" smtClean="0"/>
              <a:t>Indicate whether an individual student needs additional screening</a:t>
            </a:r>
          </a:p>
          <a:p>
            <a:pPr lvl="1"/>
            <a:r>
              <a:rPr lang="en-US" dirty="0" smtClean="0"/>
              <a:t>Designed for validity and reliability</a:t>
            </a:r>
          </a:p>
        </p:txBody>
      </p:sp>
      <p:sp>
        <p:nvSpPr>
          <p:cNvPr id="4" name="Content Placeholder 3"/>
          <p:cNvSpPr>
            <a:spLocks noGrp="1"/>
          </p:cNvSpPr>
          <p:nvPr>
            <p:ph sz="half" idx="2"/>
          </p:nvPr>
        </p:nvSpPr>
        <p:spPr>
          <a:xfrm>
            <a:off x="4495800" y="1834530"/>
            <a:ext cx="4114800" cy="3347070"/>
          </a:xfrm>
        </p:spPr>
        <p:txBody>
          <a:bodyPr/>
          <a:lstStyle/>
          <a:p>
            <a:r>
              <a:rPr lang="en-US" dirty="0" smtClean="0"/>
              <a:t>Primary disadvantages:</a:t>
            </a:r>
          </a:p>
          <a:p>
            <a:pPr lvl="1"/>
            <a:r>
              <a:rPr lang="en-US" dirty="0" smtClean="0"/>
              <a:t>Students can guess at the answers, which results in inaccurate scores</a:t>
            </a:r>
          </a:p>
          <a:p>
            <a:pPr lvl="1"/>
            <a:r>
              <a:rPr lang="en-US" dirty="0" smtClean="0"/>
              <a:t>Students might be able to answer questions without understanding a passage</a:t>
            </a:r>
          </a:p>
          <a:p>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sz="4300" dirty="0" smtClean="0">
                <a:solidFill>
                  <a:srgbClr val="FFCC99"/>
                </a:solidFill>
              </a:rPr>
              <a:t>Accommodations for English Learners When Taking Standardized Tests</a:t>
            </a:r>
            <a:endParaRPr lang="en-US" sz="4300" dirty="0">
              <a:solidFill>
                <a:srgbClr val="FFCC99"/>
              </a:solidFill>
            </a:endParaRPr>
          </a:p>
        </p:txBody>
      </p:sp>
      <p:sp>
        <p:nvSpPr>
          <p:cNvPr id="4" name="Content Placeholder 3"/>
          <p:cNvSpPr>
            <a:spLocks noGrp="1"/>
          </p:cNvSpPr>
          <p:nvPr>
            <p:ph sz="half" idx="1"/>
          </p:nvPr>
        </p:nvSpPr>
        <p:spPr>
          <a:xfrm>
            <a:off x="381000" y="1680230"/>
            <a:ext cx="4114800" cy="3806170"/>
          </a:xfrm>
        </p:spPr>
        <p:txBody>
          <a:bodyPr/>
          <a:lstStyle/>
          <a:p>
            <a:r>
              <a:rPr lang="en-US" dirty="0" smtClean="0"/>
              <a:t>Make language understandable</a:t>
            </a:r>
          </a:p>
          <a:p>
            <a:r>
              <a:rPr lang="en-US" dirty="0" smtClean="0"/>
              <a:t>Give them more time</a:t>
            </a:r>
          </a:p>
          <a:p>
            <a:r>
              <a:rPr lang="en-US" dirty="0" smtClean="0"/>
              <a:t>Give the test orally</a:t>
            </a:r>
          </a:p>
          <a:p>
            <a:r>
              <a:rPr lang="en-US" dirty="0" smtClean="0"/>
              <a:t>Give the test in student’s own language, if possible</a:t>
            </a:r>
          </a:p>
          <a:p>
            <a:r>
              <a:rPr lang="en-US" dirty="0" smtClean="0"/>
              <a:t>Allow students to use spell check</a:t>
            </a:r>
            <a:endParaRPr lang="en-US" dirty="0"/>
          </a:p>
        </p:txBody>
      </p:sp>
      <p:sp>
        <p:nvSpPr>
          <p:cNvPr id="5" name="Content Placeholder 4"/>
          <p:cNvSpPr>
            <a:spLocks noGrp="1"/>
          </p:cNvSpPr>
          <p:nvPr>
            <p:ph sz="half" idx="2"/>
          </p:nvPr>
        </p:nvSpPr>
        <p:spPr>
          <a:xfrm>
            <a:off x="4648200" y="1706543"/>
            <a:ext cx="4114800" cy="3806170"/>
          </a:xfrm>
        </p:spPr>
        <p:txBody>
          <a:bodyPr/>
          <a:lstStyle/>
          <a:p>
            <a:r>
              <a:rPr lang="en-US" dirty="0" smtClean="0"/>
              <a:t>On multiple-choice tests, reduce options to two</a:t>
            </a:r>
          </a:p>
          <a:p>
            <a:r>
              <a:rPr lang="en-US" dirty="0" smtClean="0"/>
              <a:t>On fill-in-the-blank questions, provide a word bank</a:t>
            </a:r>
          </a:p>
          <a:p>
            <a:r>
              <a:rPr lang="en-US" dirty="0" smtClean="0"/>
              <a:t>Interpret idioms</a:t>
            </a:r>
          </a:p>
          <a:p>
            <a:r>
              <a:rPr lang="en-US" dirty="0" smtClean="0"/>
              <a:t>Simplify directions</a:t>
            </a:r>
          </a:p>
          <a:p>
            <a:r>
              <a:rPr lang="en-US" dirty="0" smtClean="0"/>
              <a:t>Use a peer interpreter</a:t>
            </a:r>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95548"/>
          </a:xfrm>
        </p:spPr>
        <p:txBody>
          <a:bodyPr/>
          <a:lstStyle/>
          <a:p>
            <a:r>
              <a:rPr sz="4300" smtClean="0">
                <a:solidFill>
                  <a:srgbClr val="FFCC99"/>
                </a:solidFill>
              </a:rPr>
              <a:t>Informal Assessment Instruments</a:t>
            </a:r>
            <a:endParaRPr lang="en-US" sz="4300" dirty="0">
              <a:solidFill>
                <a:srgbClr val="FFCC99"/>
              </a:solidFill>
            </a:endParaRPr>
          </a:p>
        </p:txBody>
      </p:sp>
      <p:sp>
        <p:nvSpPr>
          <p:cNvPr id="3" name="Content Placeholder 2"/>
          <p:cNvSpPr>
            <a:spLocks noGrp="1"/>
          </p:cNvSpPr>
          <p:nvPr>
            <p:ph sz="half" idx="1"/>
          </p:nvPr>
        </p:nvSpPr>
        <p:spPr>
          <a:xfrm>
            <a:off x="381000" y="1219200"/>
            <a:ext cx="4114800" cy="4667945"/>
          </a:xfrm>
        </p:spPr>
        <p:txBody>
          <a:bodyPr/>
          <a:lstStyle/>
          <a:p>
            <a:r>
              <a:rPr lang="en-US" dirty="0" smtClean="0"/>
              <a:t>Gauge what an individual student can do</a:t>
            </a:r>
          </a:p>
          <a:p>
            <a:r>
              <a:rPr lang="en-US" dirty="0" smtClean="0"/>
              <a:t>Diagnose reading problems</a:t>
            </a:r>
          </a:p>
          <a:p>
            <a:r>
              <a:rPr lang="en-US" dirty="0" smtClean="0"/>
              <a:t>Check reading levels</a:t>
            </a:r>
          </a:p>
          <a:p>
            <a:r>
              <a:rPr lang="en-US" dirty="0" smtClean="0"/>
              <a:t>Analyze which cueing systems are being used</a:t>
            </a:r>
          </a:p>
          <a:p>
            <a:r>
              <a:rPr lang="en-US" dirty="0" smtClean="0"/>
              <a:t>Highlight a student’s interests and attitudes toward reading/writing</a:t>
            </a:r>
            <a:endParaRPr lang="en-US" dirty="0"/>
          </a:p>
        </p:txBody>
      </p:sp>
      <p:sp>
        <p:nvSpPr>
          <p:cNvPr id="4" name="Content Placeholder 3"/>
          <p:cNvSpPr>
            <a:spLocks noGrp="1"/>
          </p:cNvSpPr>
          <p:nvPr>
            <p:ph sz="half" idx="2"/>
          </p:nvPr>
        </p:nvSpPr>
        <p:spPr>
          <a:xfrm>
            <a:off x="4648200" y="1219200"/>
            <a:ext cx="4114800" cy="3716402"/>
          </a:xfrm>
        </p:spPr>
        <p:txBody>
          <a:bodyPr/>
          <a:lstStyle/>
          <a:p>
            <a:r>
              <a:rPr lang="en-US" dirty="0" smtClean="0"/>
              <a:t>Monitor growth</a:t>
            </a:r>
          </a:p>
          <a:p>
            <a:r>
              <a:rPr lang="en-US" dirty="0" smtClean="0"/>
              <a:t>Allow a student to reflect on literacy accomplishments</a:t>
            </a:r>
          </a:p>
          <a:p>
            <a:r>
              <a:rPr lang="en-US" dirty="0" smtClean="0"/>
              <a:t>Allow a student to set realistic goals</a:t>
            </a:r>
          </a:p>
          <a:p>
            <a:r>
              <a:rPr lang="en-US" dirty="0" smtClean="0"/>
              <a:t>Help a teacher plan for instruction</a:t>
            </a:r>
            <a:endParaRPr 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230188"/>
            <a:ext cx="8382000" cy="553998"/>
          </a:xfrm>
        </p:spPr>
        <p:txBody>
          <a:bodyPr/>
          <a:lstStyle/>
          <a:p>
            <a:pPr eaLnBrk="1" hangingPunct="1">
              <a:defRPr/>
            </a:pPr>
            <a:r>
              <a:rPr lang="en-US" sz="4000" dirty="0" smtClean="0"/>
              <a:t>Emergent and Beginning Readers</a:t>
            </a:r>
          </a:p>
        </p:txBody>
      </p:sp>
      <p:pic>
        <p:nvPicPr>
          <p:cNvPr id="5" name="Picture 4" descr="3.8.png"/>
          <p:cNvPicPr>
            <a:picLocks noChangeAspect="1"/>
          </p:cNvPicPr>
          <p:nvPr/>
        </p:nvPicPr>
        <p:blipFill>
          <a:blip r:embed="rId2" cstate="print"/>
          <a:stretch>
            <a:fillRect/>
          </a:stretch>
        </p:blipFill>
        <p:spPr>
          <a:xfrm>
            <a:off x="381000" y="2209800"/>
            <a:ext cx="8458200" cy="2617112"/>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lobe">
  <a:themeElements>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_DeVries 3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1561</TotalTime>
  <Words>861</Words>
  <Application>Microsoft Office PowerPoint</Application>
  <PresentationFormat>On-screen Show (4:3)</PresentationFormat>
  <Paragraphs>125</Paragraphs>
  <Slides>27</Slides>
  <Notes>1</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Globe</vt:lpstr>
      <vt:lpstr>Theme1_DeVries 3e</vt:lpstr>
      <vt:lpstr>White with Courier font for code slides</vt:lpstr>
      <vt:lpstr>Assessment</vt:lpstr>
      <vt:lpstr>Reflections on Assessment</vt:lpstr>
      <vt:lpstr>Types of Assessments</vt:lpstr>
      <vt:lpstr>NCTE/IRA Standards for  Assessment of Reading and Writing</vt:lpstr>
      <vt:lpstr>Formal/Standardized Assessments</vt:lpstr>
      <vt:lpstr>Advantages/Disadvantages  of Standardized Tests</vt:lpstr>
      <vt:lpstr>Accommodations for English Learners When Taking Standardized Tests</vt:lpstr>
      <vt:lpstr>Informal Assessment Instruments</vt:lpstr>
      <vt:lpstr>Emergent and Beginning Readers</vt:lpstr>
      <vt:lpstr>Informal Reading Inventories (IRIs)</vt:lpstr>
      <vt:lpstr>Miscue Analysis</vt:lpstr>
      <vt:lpstr>Conventions Used for Miscue Analysis</vt:lpstr>
      <vt:lpstr>Running Records</vt:lpstr>
      <vt:lpstr>Qualitative Analysis  of a Running Record</vt:lpstr>
      <vt:lpstr>Running Record Conventions</vt:lpstr>
      <vt:lpstr>Cloze Tests</vt:lpstr>
      <vt:lpstr>Sample Anecdotal Record</vt:lpstr>
      <vt:lpstr>Checklist for Second Grade Based on Oklahoma Standards</vt:lpstr>
      <vt:lpstr>Rubrics</vt:lpstr>
      <vt:lpstr>Portfolios</vt:lpstr>
      <vt:lpstr>Authentic Assessments with  English Learners</vt:lpstr>
      <vt:lpstr>Surveys</vt:lpstr>
      <vt:lpstr>Student Self-Assessment Instruments</vt:lpstr>
      <vt:lpstr>Sample Accomplishment  and Goal-Setting Log</vt:lpstr>
      <vt:lpstr>Technology and Assessment</vt:lpstr>
      <vt:lpstr>More Reflections on Assessment</vt:lpstr>
      <vt:lpstr>Related Video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Terms of Assessment</dc:title>
  <dc:creator>Merlyn  De Vries</dc:creator>
  <cp:lastModifiedBy>Jeanie</cp:lastModifiedBy>
  <cp:revision>159</cp:revision>
  <cp:lastPrinted>1601-01-01T00:00:00Z</cp:lastPrinted>
  <dcterms:created xsi:type="dcterms:W3CDTF">2003-10-03T21:52:57Z</dcterms:created>
  <dcterms:modified xsi:type="dcterms:W3CDTF">2012-12-21T23:20:48Z</dcterms:modified>
</cp:coreProperties>
</file>