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86" r:id="rId2"/>
    <p:sldMasterId id="2147483788" r:id="rId3"/>
    <p:sldMasterId id="2147483790" r:id="rId4"/>
  </p:sldMasterIdLst>
  <p:notesMasterIdLst>
    <p:notesMasterId r:id="rId27"/>
  </p:notesMasterIdLst>
  <p:handoutMasterIdLst>
    <p:handoutMasterId r:id="rId28"/>
  </p:handoutMasterIdLst>
  <p:sldIdLst>
    <p:sldId id="274" r:id="rId5"/>
    <p:sldId id="257" r:id="rId6"/>
    <p:sldId id="256" r:id="rId7"/>
    <p:sldId id="275" r:id="rId8"/>
    <p:sldId id="276" r:id="rId9"/>
    <p:sldId id="288" r:id="rId10"/>
    <p:sldId id="278" r:id="rId11"/>
    <p:sldId id="270" r:id="rId12"/>
    <p:sldId id="280" r:id="rId13"/>
    <p:sldId id="281" r:id="rId14"/>
    <p:sldId id="282" r:id="rId15"/>
    <p:sldId id="289" r:id="rId16"/>
    <p:sldId id="271" r:id="rId17"/>
    <p:sldId id="283" r:id="rId18"/>
    <p:sldId id="266" r:id="rId19"/>
    <p:sldId id="290" r:id="rId20"/>
    <p:sldId id="267" r:id="rId21"/>
    <p:sldId id="268" r:id="rId22"/>
    <p:sldId id="285" r:id="rId23"/>
    <p:sldId id="286" r:id="rId24"/>
    <p:sldId id="287" r:id="rId25"/>
    <p:sldId id="273" r:id="rId26"/>
  </p:sldIdLst>
  <p:sldSz cx="9144000" cy="6858000" type="screen4x3"/>
  <p:notesSz cx="6858000" cy="908367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60" autoAdjust="0"/>
    <p:restoredTop sz="94660"/>
  </p:normalViewPr>
  <p:slideViewPr>
    <p:cSldViewPr>
      <p:cViewPr>
        <p:scale>
          <a:sx n="100" d="100"/>
          <a:sy n="100" d="100"/>
        </p:scale>
        <p:origin x="-7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812" y="-72"/>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50179"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50180"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50181" name="Rectangle 5"/>
          <p:cNvSpPr>
            <a:spLocks noGrp="1" noChangeArrowheads="1"/>
          </p:cNvSpPr>
          <p:nvPr>
            <p:ph type="sldNum" sz="quarter" idx="3"/>
          </p:nvPr>
        </p:nvSpPr>
        <p:spPr bwMode="auto">
          <a:xfrm>
            <a:off x="388620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1B277BCB-FDA7-417F-80DB-6918353FE162}" type="slidenum">
              <a:rPr lang="en-US"/>
              <a:pPr>
                <a:defRPr/>
              </a:pPr>
              <a:t>‹#›</a:t>
            </a:fld>
            <a:endParaRPr lang="en-US"/>
          </a:p>
        </p:txBody>
      </p:sp>
    </p:spTree>
    <p:extLst>
      <p:ext uri="{BB962C8B-B14F-4D97-AF65-F5344CB8AC3E}">
        <p14:creationId xmlns:p14="http://schemas.microsoft.com/office/powerpoint/2010/main" val="891841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BD014CAB-EA1E-4083-A6D2-D76C3D2B6FFC}" type="datetimeFigureOut">
              <a:rPr lang="en-US" smtClean="0"/>
              <a:pPr/>
              <a:t>12/21/2012</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fld id="{9A5AB30D-D14B-46AE-B00B-FDE133F46092}" type="slidenum">
              <a:rPr lang="en-US" smtClean="0"/>
              <a:pPr/>
              <a:t>‹#›</a:t>
            </a:fld>
            <a:endParaRPr lang="en-US"/>
          </a:p>
        </p:txBody>
      </p:sp>
    </p:spTree>
    <p:extLst>
      <p:ext uri="{BB962C8B-B14F-4D97-AF65-F5344CB8AC3E}">
        <p14:creationId xmlns:p14="http://schemas.microsoft.com/office/powerpoint/2010/main" val="31288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12/21/2012 5:19 PM</a:t>
            </a:fld>
            <a:endParaRPr lang="en-US" dirty="0"/>
          </a:p>
        </p:txBody>
      </p:sp>
      <p:sp>
        <p:nvSpPr>
          <p:cNvPr id="6" name="Footer Placeholder 5"/>
          <p:cNvSpPr>
            <a:spLocks noGrp="1"/>
          </p:cNvSpPr>
          <p:nvPr>
            <p:ph type="ftr" sz="quarter" idx="12"/>
          </p:nvPr>
        </p:nvSpPr>
        <p:spPr>
          <a:xfrm>
            <a:off x="0" y="8627915"/>
            <a:ext cx="6172200" cy="454184"/>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0" y="8627915"/>
            <a:ext cx="684213" cy="454184"/>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accent3"/>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5548"/>
          </a:xfrm>
        </p:spPr>
        <p:txBody>
          <a:bodyPr/>
          <a:lstStyle>
            <a:lvl1pPr>
              <a:defRPr sz="43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390398"/>
          </a:xfrm>
        </p:spPr>
        <p:txBody>
          <a:bodyPr/>
          <a:lstStyle>
            <a:lvl1pPr>
              <a:lnSpc>
                <a:spcPct val="100000"/>
              </a:lnSpc>
              <a:spcBef>
                <a:spcPts val="700"/>
              </a:spcBef>
              <a:defRPr>
                <a:effectLst/>
              </a:defRPr>
            </a:lvl1pPr>
            <a:lvl2pPr>
              <a:lnSpc>
                <a:spcPct val="100000"/>
              </a:lnSpc>
              <a:spcBef>
                <a:spcPts val="700"/>
              </a:spcBef>
              <a:defRPr>
                <a:effectLst/>
              </a:defRPr>
            </a:lvl2pPr>
            <a:lvl3pPr>
              <a:lnSpc>
                <a:spcPct val="100000"/>
              </a:lnSpc>
              <a:spcBef>
                <a:spcPts val="700"/>
              </a:spcBef>
              <a:defRPr>
                <a:effectLst/>
              </a:defRPr>
            </a:lvl3pPr>
            <a:lvl4pPr>
              <a:lnSpc>
                <a:spcPct val="100000"/>
              </a:lnSpc>
              <a:spcBef>
                <a:spcPts val="700"/>
              </a:spcBef>
              <a:defRPr>
                <a:effectLst/>
              </a:defRPr>
            </a:lvl4pPr>
            <a:lvl5pPr>
              <a:lnSpc>
                <a:spcPct val="100000"/>
              </a:lnSpc>
              <a:spcBef>
                <a:spcPts val="700"/>
              </a:spcBef>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C66"/>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451953"/>
          </a:xfrm>
        </p:spPr>
        <p:txBody>
          <a:bodyPr/>
          <a:lstStyle>
            <a:lvl1pPr marL="339976" indent="-339976">
              <a:lnSpc>
                <a:spcPct val="100000"/>
              </a:lnSpc>
              <a:spcBef>
                <a:spcPts val="700"/>
              </a:spcBef>
              <a:defRPr sz="2800"/>
            </a:lvl1pPr>
            <a:lvl2pPr marL="673338" indent="-325424">
              <a:lnSpc>
                <a:spcPct val="100000"/>
              </a:lnSpc>
              <a:spcBef>
                <a:spcPts val="700"/>
              </a:spcBef>
              <a:defRPr sz="2400"/>
            </a:lvl2pPr>
            <a:lvl3pPr marL="953785" indent="-288384">
              <a:lnSpc>
                <a:spcPct val="100000"/>
              </a:lnSpc>
              <a:spcBef>
                <a:spcPts val="700"/>
              </a:spcBef>
              <a:defRPr sz="2000"/>
            </a:lvl3pPr>
            <a:lvl4pPr marL="1227618" indent="-273833">
              <a:lnSpc>
                <a:spcPct val="100000"/>
              </a:lnSpc>
              <a:spcBef>
                <a:spcPts val="700"/>
              </a:spcBef>
              <a:defRPr sz="1800"/>
            </a:lvl4pPr>
            <a:lvl5pPr marL="1516002" indent="-280447">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451953"/>
          </a:xfrm>
        </p:spPr>
        <p:txBody>
          <a:bodyPr/>
          <a:lstStyle>
            <a:lvl1pPr marL="347914" indent="-347914">
              <a:lnSpc>
                <a:spcPct val="100000"/>
              </a:lnSpc>
              <a:spcBef>
                <a:spcPts val="700"/>
              </a:spcBef>
              <a:defRPr sz="2800"/>
            </a:lvl1pPr>
            <a:lvl2pPr marL="673338" indent="-339976">
              <a:lnSpc>
                <a:spcPct val="100000"/>
              </a:lnSpc>
              <a:spcBef>
                <a:spcPts val="700"/>
              </a:spcBef>
              <a:defRPr sz="2400"/>
            </a:lvl2pPr>
            <a:lvl3pPr marL="961722" indent="-302936">
              <a:lnSpc>
                <a:spcPct val="100000"/>
              </a:lnSpc>
              <a:spcBef>
                <a:spcPts val="700"/>
              </a:spcBef>
              <a:defRPr sz="2000"/>
            </a:lvl3pPr>
            <a:lvl4pPr marL="1227618" indent="-265896">
              <a:lnSpc>
                <a:spcPct val="100000"/>
              </a:lnSpc>
              <a:spcBef>
                <a:spcPts val="700"/>
              </a:spcBef>
              <a:defRPr sz="1800"/>
            </a:lvl4pPr>
            <a:lvl5pPr marL="1516002" indent="-273833">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5.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screen">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87"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screen">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8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screen">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9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43401"/>
            <a:ext cx="7681913" cy="990600"/>
          </a:xfrm>
        </p:spPr>
        <p:txBody>
          <a:bodyPr/>
          <a:lstStyle/>
          <a:p>
            <a:r>
              <a:rPr lang="en-US" dirty="0" smtClean="0">
                <a:solidFill>
                  <a:schemeClr val="accent2">
                    <a:lumMod val="20000"/>
                    <a:lumOff val="80000"/>
                  </a:schemeClr>
                </a:solidFill>
              </a:rPr>
              <a:t>The Literacy Event</a:t>
            </a:r>
            <a:endParaRPr lang="en-US" dirty="0">
              <a:solidFill>
                <a:schemeClr val="accent2">
                  <a:lumMod val="20000"/>
                  <a:lumOff val="80000"/>
                </a:schemeClr>
              </a:solidFill>
            </a:endParaRPr>
          </a:p>
        </p:txBody>
      </p:sp>
      <p:sp>
        <p:nvSpPr>
          <p:cNvPr id="3" name="Subtitle 2"/>
          <p:cNvSpPr>
            <a:spLocks noGrp="1"/>
          </p:cNvSpPr>
          <p:nvPr>
            <p:ph type="subTitle" idx="1"/>
          </p:nvPr>
        </p:nvSpPr>
        <p:spPr>
          <a:xfrm>
            <a:off x="914400" y="3429000"/>
            <a:ext cx="7681913" cy="990600"/>
          </a:xfrm>
        </p:spPr>
        <p:txBody>
          <a:bodyPr>
            <a:normAutofit/>
          </a:bodyPr>
          <a:lstStyle/>
          <a:p>
            <a:r>
              <a:rPr lang="en-US" dirty="0" smtClean="0">
                <a:solidFill>
                  <a:srgbClr val="FFCC99"/>
                </a:solidFill>
                <a:effectLst>
                  <a:outerShdw blurRad="38100" dist="38100" dir="2700000" algn="tl">
                    <a:srgbClr val="000000">
                      <a:alpha val="43137"/>
                    </a:srgbClr>
                  </a:outerShdw>
                </a:effectLst>
              </a:rPr>
              <a:t>Chapter 2</a:t>
            </a:r>
            <a:endParaRPr lang="en-US" dirty="0">
              <a:solidFill>
                <a:srgbClr val="FFCC99"/>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27" t="4232" r="3797" b="4226"/>
          <a:stretch/>
        </p:blipFill>
        <p:spPr bwMode="auto">
          <a:xfrm>
            <a:off x="4572000" y="685800"/>
            <a:ext cx="3611880" cy="3518928"/>
          </a:xfrm>
          <a:prstGeom prst="ellipse">
            <a:avLst/>
          </a:prstGeom>
          <a:ln w="9525">
            <a:solidFill>
              <a:schemeClr val="tx1"/>
            </a:solidFill>
            <a:miter lim="800000"/>
            <a:headEnd/>
            <a:tailEnd/>
          </a:ln>
          <a:effectLst>
            <a:outerShdw blurRad="63500" sx="102000" sy="102000" algn="c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smtClean="0"/>
              <a:t>Recommendations to Motivate </a:t>
            </a:r>
            <a:br>
              <a:rPr smtClean="0"/>
            </a:br>
            <a:r>
              <a:rPr smtClean="0"/>
              <a:t>Student Reading</a:t>
            </a:r>
            <a:endParaRPr lang="en-US" dirty="0"/>
          </a:p>
        </p:txBody>
      </p:sp>
      <p:pic>
        <p:nvPicPr>
          <p:cNvPr id="4" name="Picture 3" descr="2.2.png"/>
          <p:cNvPicPr>
            <a:picLocks noChangeAspect="1"/>
          </p:cNvPicPr>
          <p:nvPr/>
        </p:nvPicPr>
        <p:blipFill>
          <a:blip r:embed="rId2" cstate="print"/>
          <a:stretch>
            <a:fillRect/>
          </a:stretch>
        </p:blipFill>
        <p:spPr>
          <a:xfrm>
            <a:off x="228600" y="1828800"/>
            <a:ext cx="8735515" cy="4419600"/>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Motivators for Middle School Students</a:t>
            </a:r>
            <a:endParaRPr lang="en-US" dirty="0"/>
          </a:p>
        </p:txBody>
      </p:sp>
      <p:pic>
        <p:nvPicPr>
          <p:cNvPr id="5" name="Picture 4" descr="2.3.png"/>
          <p:cNvPicPr>
            <a:picLocks noChangeAspect="1"/>
          </p:cNvPicPr>
          <p:nvPr/>
        </p:nvPicPr>
        <p:blipFill>
          <a:blip r:embed="rId2" cstate="print"/>
          <a:stretch>
            <a:fillRect/>
          </a:stretch>
        </p:blipFill>
        <p:spPr>
          <a:xfrm>
            <a:off x="306412" y="2438400"/>
            <a:ext cx="8608988" cy="2266189"/>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How Students Differ</a:t>
            </a:r>
            <a:endParaRPr lang="en-US" dirty="0"/>
          </a:p>
        </p:txBody>
      </p:sp>
      <p:sp>
        <p:nvSpPr>
          <p:cNvPr id="3" name="Content Placeholder 2"/>
          <p:cNvSpPr>
            <a:spLocks noGrp="1"/>
          </p:cNvSpPr>
          <p:nvPr>
            <p:ph idx="1"/>
          </p:nvPr>
        </p:nvSpPr>
        <p:spPr>
          <a:xfrm>
            <a:off x="381000" y="1412875"/>
            <a:ext cx="8382000" cy="3895938"/>
          </a:xfrm>
        </p:spPr>
        <p:txBody>
          <a:bodyPr/>
          <a:lstStyle/>
          <a:p>
            <a:pPr>
              <a:buClr>
                <a:schemeClr val="accent6"/>
              </a:buClr>
              <a:defRPr/>
            </a:pPr>
            <a:r>
              <a:rPr lang="en-US" dirty="0" smtClean="0"/>
              <a:t>Background knowledge and how they integrate new information</a:t>
            </a:r>
          </a:p>
          <a:p>
            <a:pPr>
              <a:buClr>
                <a:schemeClr val="accent6"/>
              </a:buClr>
              <a:defRPr/>
            </a:pPr>
            <a:r>
              <a:rPr lang="en-US" dirty="0" smtClean="0"/>
              <a:t>Literacy knowledge</a:t>
            </a:r>
          </a:p>
          <a:p>
            <a:pPr>
              <a:buClr>
                <a:schemeClr val="accent6"/>
              </a:buClr>
              <a:defRPr/>
            </a:pPr>
            <a:r>
              <a:rPr lang="en-US" dirty="0" smtClean="0"/>
              <a:t>The language systems they use</a:t>
            </a:r>
          </a:p>
          <a:p>
            <a:pPr>
              <a:buClr>
                <a:schemeClr val="accent6"/>
              </a:buClr>
              <a:defRPr/>
            </a:pPr>
            <a:r>
              <a:rPr lang="en-US" dirty="0" smtClean="0"/>
              <a:t>Learning styles</a:t>
            </a:r>
          </a:p>
          <a:p>
            <a:pPr>
              <a:buClr>
                <a:schemeClr val="accent6"/>
              </a:buClr>
              <a:defRPr/>
            </a:pPr>
            <a:r>
              <a:rPr lang="en-US" dirty="0" smtClean="0"/>
              <a:t>Multiple intelligences</a:t>
            </a:r>
          </a:p>
          <a:p>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318852"/>
            <a:ext cx="8382000" cy="595548"/>
          </a:xfrm>
        </p:spPr>
        <p:txBody>
          <a:bodyPr/>
          <a:lstStyle/>
          <a:p>
            <a:pPr eaLnBrk="1" hangingPunct="1">
              <a:defRPr/>
            </a:pPr>
            <a:r>
              <a:rPr lang="en-US" dirty="0" smtClean="0"/>
              <a:t>Elements Making Up Literacy Knowledge </a:t>
            </a:r>
          </a:p>
        </p:txBody>
      </p:sp>
      <p:sp>
        <p:nvSpPr>
          <p:cNvPr id="65539" name="Rectangle 3"/>
          <p:cNvSpPr>
            <a:spLocks noGrp="1" noChangeArrowheads="1"/>
          </p:cNvSpPr>
          <p:nvPr>
            <p:ph idx="1"/>
          </p:nvPr>
        </p:nvSpPr>
        <p:spPr>
          <a:xfrm>
            <a:off x="5562600" y="2590800"/>
            <a:ext cx="2971800" cy="1656864"/>
          </a:xfrm>
        </p:spPr>
        <p:txBody>
          <a:bodyPr/>
          <a:lstStyle/>
          <a:p>
            <a:pPr eaLnBrk="1" hangingPunct="1">
              <a:buClr>
                <a:schemeClr val="accent6"/>
              </a:buClr>
              <a:defRPr/>
            </a:pPr>
            <a:r>
              <a:rPr lang="en-US" dirty="0" smtClean="0"/>
              <a:t>Skills</a:t>
            </a:r>
          </a:p>
          <a:p>
            <a:pPr>
              <a:buClr>
                <a:schemeClr val="accent6"/>
              </a:buClr>
              <a:defRPr/>
            </a:pPr>
            <a:r>
              <a:rPr lang="en-US" dirty="0" smtClean="0"/>
              <a:t>Strategies</a:t>
            </a:r>
          </a:p>
          <a:p>
            <a:pPr>
              <a:buClr>
                <a:schemeClr val="accent6"/>
              </a:buClr>
              <a:defRPr/>
            </a:pPr>
            <a:r>
              <a:rPr lang="en-US" dirty="0" err="1" smtClean="0"/>
              <a:t>Metacognition</a:t>
            </a:r>
            <a:endParaRPr lang="en-US" dirty="0" smtClean="0"/>
          </a:p>
        </p:txBody>
      </p:sp>
      <p:pic>
        <p:nvPicPr>
          <p:cNvPr id="1028" name="Picture 4" descr="C:\Users\mkt1\AppData\Local\Microsoft\Windows\Temporary Internet Files\Content.IE5\3SG406OB\MP900439525[1].jpg"/>
          <p:cNvPicPr>
            <a:picLocks noChangeAspect="1" noChangeArrowheads="1"/>
          </p:cNvPicPr>
          <p:nvPr/>
        </p:nvPicPr>
        <p:blipFill>
          <a:blip r:embed="rId2" cstate="print"/>
          <a:srcRect/>
          <a:stretch>
            <a:fillRect/>
          </a:stretch>
        </p:blipFill>
        <p:spPr bwMode="auto">
          <a:xfrm>
            <a:off x="596935" y="1828800"/>
            <a:ext cx="4508465" cy="3151632"/>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Language Systems</a:t>
            </a:r>
            <a:endParaRPr lang="en-US" dirty="0"/>
          </a:p>
        </p:txBody>
      </p:sp>
      <p:sp>
        <p:nvSpPr>
          <p:cNvPr id="3" name="Content Placeholder 2"/>
          <p:cNvSpPr>
            <a:spLocks noGrp="1"/>
          </p:cNvSpPr>
          <p:nvPr>
            <p:ph idx="1"/>
          </p:nvPr>
        </p:nvSpPr>
        <p:spPr>
          <a:xfrm>
            <a:off x="2895600" y="1412875"/>
            <a:ext cx="3429000" cy="2239074"/>
          </a:xfrm>
        </p:spPr>
        <p:txBody>
          <a:bodyPr/>
          <a:lstStyle/>
          <a:p>
            <a:r>
              <a:rPr lang="en-US" dirty="0" smtClean="0"/>
              <a:t>Syntax</a:t>
            </a:r>
          </a:p>
          <a:p>
            <a:r>
              <a:rPr lang="en-US" dirty="0" smtClean="0"/>
              <a:t>Semantic</a:t>
            </a:r>
          </a:p>
          <a:p>
            <a:r>
              <a:rPr lang="en-US" dirty="0" err="1" smtClean="0"/>
              <a:t>Graphophonic</a:t>
            </a:r>
            <a:endParaRPr lang="en-US" dirty="0" smtClean="0"/>
          </a:p>
          <a:p>
            <a:r>
              <a:rPr lang="en-US" dirty="0" smtClean="0"/>
              <a:t>Pragmatic</a:t>
            </a:r>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dirty="0" smtClean="0"/>
              <a:t>Levels of Text Readability</a:t>
            </a:r>
          </a:p>
        </p:txBody>
      </p:sp>
      <p:sp>
        <p:nvSpPr>
          <p:cNvPr id="56323" name="Rectangle 3"/>
          <p:cNvSpPr>
            <a:spLocks noGrp="1" noChangeArrowheads="1"/>
          </p:cNvSpPr>
          <p:nvPr>
            <p:ph idx="1"/>
          </p:nvPr>
        </p:nvSpPr>
        <p:spPr>
          <a:xfrm>
            <a:off x="1371600" y="1600200"/>
            <a:ext cx="6934200" cy="3347070"/>
          </a:xfrm>
        </p:spPr>
        <p:txBody>
          <a:bodyPr/>
          <a:lstStyle/>
          <a:p>
            <a:pPr eaLnBrk="1" hangingPunct="1">
              <a:buClr>
                <a:schemeClr val="accent6"/>
              </a:buClr>
              <a:defRPr/>
            </a:pPr>
            <a:r>
              <a:rPr lang="en-US" dirty="0" smtClean="0"/>
              <a:t>Independent reading level </a:t>
            </a:r>
          </a:p>
          <a:p>
            <a:pPr lvl="1" eaLnBrk="1" hangingPunct="1">
              <a:buClr>
                <a:schemeClr val="bg1">
                  <a:lumMod val="60000"/>
                  <a:lumOff val="40000"/>
                </a:schemeClr>
              </a:buClr>
              <a:defRPr/>
            </a:pPr>
            <a:r>
              <a:rPr lang="en-US" dirty="0" smtClean="0"/>
              <a:t>95 to 100% accuracy </a:t>
            </a:r>
          </a:p>
          <a:p>
            <a:pPr eaLnBrk="1" hangingPunct="1">
              <a:spcBef>
                <a:spcPts val="1200"/>
              </a:spcBef>
              <a:buClr>
                <a:schemeClr val="accent6"/>
              </a:buClr>
              <a:defRPr/>
            </a:pPr>
            <a:r>
              <a:rPr lang="en-US" dirty="0" smtClean="0"/>
              <a:t>Instructional reading level</a:t>
            </a:r>
          </a:p>
          <a:p>
            <a:pPr lvl="1" eaLnBrk="1" hangingPunct="1">
              <a:buClr>
                <a:schemeClr val="bg1">
                  <a:lumMod val="60000"/>
                  <a:lumOff val="40000"/>
                </a:schemeClr>
              </a:buClr>
              <a:defRPr/>
            </a:pPr>
            <a:r>
              <a:rPr lang="en-US" dirty="0" smtClean="0"/>
              <a:t>90 to 95% accuracy</a:t>
            </a:r>
          </a:p>
          <a:p>
            <a:pPr eaLnBrk="1" hangingPunct="1">
              <a:spcBef>
                <a:spcPts val="1200"/>
              </a:spcBef>
              <a:buClr>
                <a:schemeClr val="accent6"/>
              </a:buClr>
              <a:defRPr/>
            </a:pPr>
            <a:r>
              <a:rPr lang="en-US" dirty="0" smtClean="0"/>
              <a:t>Frustration reading level</a:t>
            </a:r>
          </a:p>
          <a:p>
            <a:pPr lvl="1" eaLnBrk="1" hangingPunct="1">
              <a:buClr>
                <a:schemeClr val="bg1">
                  <a:lumMod val="60000"/>
                  <a:lumOff val="40000"/>
                </a:schemeClr>
              </a:buClr>
              <a:defRPr/>
            </a:pPr>
            <a:r>
              <a:rPr lang="en-US" dirty="0" smtClean="0"/>
              <a:t>Less than 90% accuracy</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Howard Gardner's Multiple Intelligences</a:t>
            </a:r>
          </a:p>
        </p:txBody>
      </p:sp>
      <p:sp>
        <p:nvSpPr>
          <p:cNvPr id="3" name="Content Placeholder 2"/>
          <p:cNvSpPr>
            <a:spLocks noGrp="1"/>
          </p:cNvSpPr>
          <p:nvPr>
            <p:ph idx="1"/>
          </p:nvPr>
        </p:nvSpPr>
        <p:spPr>
          <a:xfrm>
            <a:off x="1447800" y="1219200"/>
            <a:ext cx="6019800" cy="5150128"/>
          </a:xfrm>
        </p:spPr>
        <p:txBody>
          <a:bodyPr/>
          <a:lstStyle/>
          <a:p>
            <a:r>
              <a:rPr lang="en-US" dirty="0"/>
              <a:t>Linguistic</a:t>
            </a:r>
          </a:p>
          <a:p>
            <a:r>
              <a:rPr lang="en-US" dirty="0"/>
              <a:t>Logical-mathematical</a:t>
            </a:r>
          </a:p>
          <a:p>
            <a:r>
              <a:rPr lang="en-US" dirty="0"/>
              <a:t>Spatial</a:t>
            </a:r>
          </a:p>
          <a:p>
            <a:r>
              <a:rPr lang="en-US" dirty="0"/>
              <a:t>Kinesthetic</a:t>
            </a:r>
          </a:p>
          <a:p>
            <a:r>
              <a:rPr lang="en-US" dirty="0"/>
              <a:t>Musical</a:t>
            </a:r>
          </a:p>
          <a:p>
            <a:r>
              <a:rPr lang="en-US" dirty="0"/>
              <a:t>Intrapersonal</a:t>
            </a:r>
          </a:p>
          <a:p>
            <a:r>
              <a:rPr lang="en-US" dirty="0"/>
              <a:t>Interpersonal</a:t>
            </a:r>
          </a:p>
          <a:p>
            <a:r>
              <a:rPr lang="en-US" dirty="0"/>
              <a:t>Naturalistic</a:t>
            </a:r>
          </a:p>
          <a:p>
            <a:r>
              <a:rPr lang="en-US" dirty="0" smtClean="0"/>
              <a:t>Existential</a:t>
            </a:r>
            <a:endParaRPr lang="en-US" dirty="0"/>
          </a:p>
        </p:txBody>
      </p:sp>
    </p:spTree>
    <p:extLst>
      <p:ext uri="{BB962C8B-B14F-4D97-AF65-F5344CB8AC3E}">
        <p14:creationId xmlns:p14="http://schemas.microsoft.com/office/powerpoint/2010/main" val="14652060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dirty="0" smtClean="0"/>
              <a:t>Selecting Appropriate Texts</a:t>
            </a:r>
          </a:p>
        </p:txBody>
      </p:sp>
      <p:sp>
        <p:nvSpPr>
          <p:cNvPr id="57347" name="Rectangle 3"/>
          <p:cNvSpPr>
            <a:spLocks noGrp="1" noChangeArrowheads="1"/>
          </p:cNvSpPr>
          <p:nvPr>
            <p:ph idx="1"/>
          </p:nvPr>
        </p:nvSpPr>
        <p:spPr>
          <a:xfrm>
            <a:off x="533400" y="1219200"/>
            <a:ext cx="8001000" cy="4953000"/>
          </a:xfrm>
        </p:spPr>
        <p:txBody>
          <a:bodyPr/>
          <a:lstStyle/>
          <a:p>
            <a:pPr eaLnBrk="1" hangingPunct="1">
              <a:buClr>
                <a:schemeClr val="accent6"/>
              </a:buClr>
              <a:defRPr/>
            </a:pPr>
            <a:r>
              <a:rPr lang="en-US" dirty="0" smtClean="0"/>
              <a:t>Select texts that bring students enjoyment and meaning</a:t>
            </a:r>
          </a:p>
          <a:p>
            <a:pPr>
              <a:buClr>
                <a:schemeClr val="accent6"/>
              </a:buClr>
              <a:defRPr/>
            </a:pPr>
            <a:r>
              <a:rPr lang="en-US" dirty="0" smtClean="0"/>
              <a:t>Choose interesting texts</a:t>
            </a:r>
          </a:p>
          <a:p>
            <a:pPr eaLnBrk="1" hangingPunct="1">
              <a:buClr>
                <a:schemeClr val="accent6"/>
              </a:buClr>
              <a:defRPr/>
            </a:pPr>
            <a:r>
              <a:rPr lang="en-US" dirty="0" smtClean="0"/>
              <a:t>Be certain they are accurate</a:t>
            </a:r>
          </a:p>
          <a:p>
            <a:pPr>
              <a:buClr>
                <a:schemeClr val="accent6"/>
              </a:buClr>
              <a:defRPr/>
            </a:pPr>
            <a:r>
              <a:rPr lang="en-US" dirty="0" smtClean="0"/>
              <a:t>Choose texts with accurate and diverse multicultural representations</a:t>
            </a:r>
          </a:p>
          <a:p>
            <a:pPr>
              <a:buClr>
                <a:schemeClr val="accent6"/>
              </a:buClr>
              <a:defRPr/>
            </a:pPr>
            <a:r>
              <a:rPr lang="en-US" dirty="0" smtClean="0"/>
              <a:t>Choose texts from a range of genres</a:t>
            </a:r>
          </a:p>
          <a:p>
            <a:pPr>
              <a:buClr>
                <a:schemeClr val="accent6"/>
              </a:buClr>
              <a:defRPr/>
            </a:pPr>
            <a:r>
              <a:rPr lang="en-US" dirty="0" smtClean="0"/>
              <a:t>Choose texts at each reading level</a:t>
            </a:r>
          </a:p>
          <a:p>
            <a:pPr algn="r" eaLnBrk="1" hangingPunct="1">
              <a:lnSpc>
                <a:spcPct val="90000"/>
              </a:lnSpc>
              <a:spcBef>
                <a:spcPct val="50000"/>
              </a:spcBef>
              <a:buClr>
                <a:schemeClr val="accent6"/>
              </a:buClr>
              <a:buFont typeface="Wingdings" pitchFamily="2" charset="2"/>
              <a:buNone/>
              <a:defRPr/>
            </a:pPr>
            <a:r>
              <a:rPr lang="en-US" sz="2400" i="1" dirty="0" smtClean="0"/>
              <a:t>(continued)</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230188"/>
            <a:ext cx="8382000" cy="595548"/>
          </a:xfrm>
        </p:spPr>
        <p:txBody>
          <a:bodyPr/>
          <a:lstStyle/>
          <a:p>
            <a:pPr eaLnBrk="1" hangingPunct="1">
              <a:defRPr/>
            </a:pPr>
            <a:r>
              <a:rPr lang="en-US" dirty="0" smtClean="0"/>
              <a:t>Selecting Appropriate Texts, </a:t>
            </a:r>
            <a:r>
              <a:rPr lang="en-US" sz="3200" dirty="0" smtClean="0"/>
              <a:t>continued</a:t>
            </a:r>
          </a:p>
        </p:txBody>
      </p:sp>
      <p:sp>
        <p:nvSpPr>
          <p:cNvPr id="58371" name="Rectangle 3"/>
          <p:cNvSpPr>
            <a:spLocks noGrp="1" noChangeArrowheads="1"/>
          </p:cNvSpPr>
          <p:nvPr>
            <p:ph idx="1"/>
          </p:nvPr>
        </p:nvSpPr>
        <p:spPr>
          <a:xfrm>
            <a:off x="609600" y="1412875"/>
            <a:ext cx="7543800" cy="4298613"/>
          </a:xfrm>
        </p:spPr>
        <p:txBody>
          <a:bodyPr/>
          <a:lstStyle/>
          <a:p>
            <a:pPr>
              <a:buClr>
                <a:schemeClr val="accent6"/>
              </a:buClr>
              <a:defRPr/>
            </a:pPr>
            <a:r>
              <a:rPr lang="en-US" dirty="0" smtClean="0"/>
              <a:t>Choose texts with high-quality illustrations</a:t>
            </a:r>
          </a:p>
          <a:p>
            <a:pPr>
              <a:buClr>
                <a:schemeClr val="accent6"/>
              </a:buClr>
              <a:defRPr/>
            </a:pPr>
            <a:r>
              <a:rPr lang="en-US" dirty="0" smtClean="0"/>
              <a:t>Choose texts with complementary text and illustrations</a:t>
            </a:r>
          </a:p>
          <a:p>
            <a:pPr>
              <a:buClr>
                <a:schemeClr val="accent6"/>
              </a:buClr>
              <a:defRPr/>
            </a:pPr>
            <a:r>
              <a:rPr lang="en-US" dirty="0" smtClean="0"/>
              <a:t>Select texts of an appropriate length</a:t>
            </a:r>
          </a:p>
          <a:p>
            <a:pPr>
              <a:buClr>
                <a:schemeClr val="accent6"/>
              </a:buClr>
              <a:defRPr/>
            </a:pPr>
            <a:r>
              <a:rPr lang="en-US" dirty="0" smtClean="0"/>
              <a:t>Use challenging instructional reading</a:t>
            </a:r>
            <a:r>
              <a:rPr lang="en-US" dirty="0" smtClean="0">
                <a:cs typeface="Arial" charset="0"/>
              </a:rPr>
              <a:t>-</a:t>
            </a:r>
            <a:r>
              <a:rPr lang="en-US" dirty="0" smtClean="0"/>
              <a:t>level texts</a:t>
            </a:r>
          </a:p>
          <a:p>
            <a:pPr eaLnBrk="1" hangingPunct="1">
              <a:buClr>
                <a:schemeClr val="accent6"/>
              </a:buClr>
              <a:defRPr/>
            </a:pPr>
            <a:r>
              <a:rPr lang="en-US" dirty="0" smtClean="0"/>
              <a:t>Use easy reading</a:t>
            </a:r>
            <a:r>
              <a:rPr lang="en-US" dirty="0" smtClean="0">
                <a:cs typeface="Arial" charset="0"/>
              </a:rPr>
              <a:t>-</a:t>
            </a:r>
            <a:r>
              <a:rPr lang="en-US" dirty="0" smtClean="0"/>
              <a:t>level books for fluency and to build comprehension</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Leveled Books</a:t>
            </a:r>
            <a:endParaRPr lang="en-US" dirty="0"/>
          </a:p>
        </p:txBody>
      </p:sp>
      <p:sp>
        <p:nvSpPr>
          <p:cNvPr id="3" name="Content Placeholder 2"/>
          <p:cNvSpPr>
            <a:spLocks noGrp="1"/>
          </p:cNvSpPr>
          <p:nvPr>
            <p:ph idx="1"/>
          </p:nvPr>
        </p:nvSpPr>
        <p:spPr>
          <a:xfrm>
            <a:off x="2514600" y="1412875"/>
            <a:ext cx="4038600" cy="2239074"/>
          </a:xfrm>
        </p:spPr>
        <p:txBody>
          <a:bodyPr/>
          <a:lstStyle/>
          <a:p>
            <a:r>
              <a:rPr lang="en-US" dirty="0" smtClean="0"/>
              <a:t>Age leveling</a:t>
            </a:r>
          </a:p>
          <a:p>
            <a:r>
              <a:rPr lang="en-US" dirty="0" smtClean="0"/>
              <a:t>Grade leveling</a:t>
            </a:r>
          </a:p>
          <a:p>
            <a:r>
              <a:rPr lang="en-US" dirty="0" err="1" smtClean="0"/>
              <a:t>Lexile</a:t>
            </a:r>
            <a:r>
              <a:rPr lang="en-US" dirty="0" smtClean="0"/>
              <a:t> leveling</a:t>
            </a:r>
          </a:p>
          <a:p>
            <a:r>
              <a:rPr lang="en-US" dirty="0" smtClean="0"/>
              <a:t>Gradient leveling</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30188"/>
            <a:ext cx="8305800" cy="595548"/>
          </a:xfrm>
        </p:spPr>
        <p:txBody>
          <a:bodyPr/>
          <a:lstStyle/>
          <a:p>
            <a:pPr eaLnBrk="1" hangingPunct="1">
              <a:defRPr/>
            </a:pPr>
            <a:r>
              <a:rPr lang="en-US" dirty="0" smtClean="0"/>
              <a:t>Qualities of Effective Teachers</a:t>
            </a:r>
          </a:p>
        </p:txBody>
      </p:sp>
      <p:sp>
        <p:nvSpPr>
          <p:cNvPr id="43011" name="Rectangle 3"/>
          <p:cNvSpPr>
            <a:spLocks noGrp="1" noChangeArrowheads="1"/>
          </p:cNvSpPr>
          <p:nvPr>
            <p:ph idx="1"/>
          </p:nvPr>
        </p:nvSpPr>
        <p:spPr>
          <a:xfrm>
            <a:off x="533400" y="1412875"/>
            <a:ext cx="8153400" cy="4178067"/>
          </a:xfrm>
        </p:spPr>
        <p:txBody>
          <a:bodyPr/>
          <a:lstStyle/>
          <a:p>
            <a:pPr eaLnBrk="1" hangingPunct="1">
              <a:buClr>
                <a:schemeClr val="accent6"/>
              </a:buClr>
              <a:defRPr/>
            </a:pPr>
            <a:r>
              <a:rPr lang="en-US" dirty="0" smtClean="0"/>
              <a:t>Think about the good teachers you have had or have observed.</a:t>
            </a:r>
          </a:p>
          <a:p>
            <a:pPr lvl="1">
              <a:buClr>
                <a:schemeClr val="accent6"/>
              </a:buClr>
              <a:defRPr/>
            </a:pPr>
            <a:r>
              <a:rPr lang="en-US" dirty="0" smtClean="0"/>
              <a:t>In your opinion, what made them effective?</a:t>
            </a:r>
          </a:p>
          <a:p>
            <a:pPr>
              <a:spcBef>
                <a:spcPts val="1200"/>
              </a:spcBef>
              <a:buClr>
                <a:schemeClr val="accent6"/>
              </a:buClr>
              <a:defRPr/>
            </a:pPr>
            <a:r>
              <a:rPr lang="en-US" dirty="0" smtClean="0"/>
              <a:t>Think about teachers you have had or have observed who were not effective or were uninspiring.</a:t>
            </a:r>
          </a:p>
          <a:p>
            <a:pPr lvl="1">
              <a:buClr>
                <a:schemeClr val="accent6"/>
              </a:buClr>
              <a:defRPr/>
            </a:pPr>
            <a:r>
              <a:rPr lang="en-US" dirty="0" smtClean="0"/>
              <a:t>What made them ineffective?</a:t>
            </a:r>
          </a:p>
          <a:p>
            <a:pPr lvl="1">
              <a:buClr>
                <a:schemeClr val="accent6"/>
              </a:buClr>
              <a:defRPr/>
            </a:pPr>
            <a:r>
              <a:rPr lang="en-US" dirty="0" smtClean="0"/>
              <a:t>How can you learn from their mistakes?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Fry Readability Formula</a:t>
            </a:r>
            <a:endParaRPr lang="en-US" dirty="0"/>
          </a:p>
        </p:txBody>
      </p:sp>
      <p:sp>
        <p:nvSpPr>
          <p:cNvPr id="3" name="Content Placeholder 2"/>
          <p:cNvSpPr>
            <a:spLocks noGrp="1"/>
          </p:cNvSpPr>
          <p:nvPr>
            <p:ph idx="1"/>
          </p:nvPr>
        </p:nvSpPr>
        <p:spPr>
          <a:xfrm>
            <a:off x="304800" y="1099681"/>
            <a:ext cx="8534400" cy="5098832"/>
          </a:xfrm>
        </p:spPr>
        <p:txBody>
          <a:bodyPr/>
          <a:lstStyle/>
          <a:p>
            <a:r>
              <a:rPr lang="en-US" sz="2800" dirty="0" smtClean="0"/>
              <a:t>Randomly select three 100-word passages. </a:t>
            </a:r>
          </a:p>
          <a:p>
            <a:r>
              <a:rPr lang="en-US" sz="2800" dirty="0" smtClean="0"/>
              <a:t>Count the number of syllables in each passage and find the average number of syllables in the three passages.</a:t>
            </a:r>
          </a:p>
          <a:p>
            <a:r>
              <a:rPr lang="en-US" sz="2800" dirty="0" smtClean="0"/>
              <a:t>Count the number of sentences, estimating length of the fraction of the last sentence to the nearest one-tenth.</a:t>
            </a:r>
          </a:p>
          <a:p>
            <a:r>
              <a:rPr lang="en-US" sz="2800" dirty="0" smtClean="0"/>
              <a:t>After finding the number of sentences in each passage, find the average number for the three passages.</a:t>
            </a:r>
          </a:p>
          <a:p>
            <a:r>
              <a:rPr lang="en-US" sz="2800" dirty="0" smtClean="0"/>
              <a:t>On the Fry Readability Graph, plot the average number of syllables and average number of sentences to identify the estimated reading level of the book.</a:t>
            </a:r>
            <a:endParaRPr lang="en-US" sz="280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Fry Readability Graph</a:t>
            </a:r>
            <a:endParaRPr lang="en-US" dirty="0"/>
          </a:p>
        </p:txBody>
      </p:sp>
      <p:sp>
        <p:nvSpPr>
          <p:cNvPr id="4" name="TextBox 3"/>
          <p:cNvSpPr txBox="1"/>
          <p:nvPr/>
        </p:nvSpPr>
        <p:spPr>
          <a:xfrm>
            <a:off x="0" y="6553200"/>
            <a:ext cx="9144000" cy="304800"/>
          </a:xfrm>
          <a:prstGeom prst="rect">
            <a:avLst/>
          </a:prstGeom>
          <a:noFill/>
        </p:spPr>
        <p:txBody>
          <a:bodyPr wrap="square" rtlCol="0">
            <a:spAutoFit/>
          </a:bodyPr>
          <a:lstStyle/>
          <a:p>
            <a:pPr lvl="1" algn="ctr"/>
            <a:r>
              <a:rPr lang="en-US" sz="1400" dirty="0" smtClean="0">
                <a:latin typeface="+mj-lt"/>
              </a:rPr>
              <a:t>Source:  Fry, E. B. (2002). Readability Versus Leveling. </a:t>
            </a:r>
            <a:r>
              <a:rPr lang="en-US" sz="1400" i="1" dirty="0" smtClean="0">
                <a:latin typeface="+mj-lt"/>
              </a:rPr>
              <a:t>The Reading Teacher, 56</a:t>
            </a:r>
            <a:r>
              <a:rPr lang="en-US" sz="1400" dirty="0" smtClean="0">
                <a:latin typeface="+mj-lt"/>
              </a:rPr>
              <a:t>(3), 286–291.</a:t>
            </a:r>
            <a:endParaRPr lang="en-US" sz="1400" dirty="0">
              <a:latin typeface="+mj-lt"/>
            </a:endParaRPr>
          </a:p>
        </p:txBody>
      </p:sp>
      <p:pic>
        <p:nvPicPr>
          <p:cNvPr id="6" name="Picture 5" descr="Graph on page 37.png"/>
          <p:cNvPicPr>
            <a:picLocks noChangeAspect="1"/>
          </p:cNvPicPr>
          <p:nvPr/>
        </p:nvPicPr>
        <p:blipFill>
          <a:blip r:embed="rId2" cstate="print"/>
          <a:stretch>
            <a:fillRect/>
          </a:stretch>
        </p:blipFill>
        <p:spPr>
          <a:xfrm>
            <a:off x="1219200" y="914400"/>
            <a:ext cx="6643926" cy="5580898"/>
          </a:xfrm>
          <a:prstGeom prst="rect">
            <a:avLst/>
          </a:prstGeom>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230188"/>
            <a:ext cx="8382000" cy="553998"/>
          </a:xfrm>
        </p:spPr>
        <p:txBody>
          <a:bodyPr/>
          <a:lstStyle/>
          <a:p>
            <a:pPr eaLnBrk="1" hangingPunct="1">
              <a:defRPr/>
            </a:pPr>
            <a:r>
              <a:rPr lang="en-US" sz="4000" dirty="0" smtClean="0">
                <a:solidFill>
                  <a:srgbClr val="FFCC99"/>
                </a:solidFill>
              </a:rPr>
              <a:t>Independent Literacy Tasks</a:t>
            </a:r>
          </a:p>
        </p:txBody>
      </p:sp>
      <p:sp>
        <p:nvSpPr>
          <p:cNvPr id="67587" name="Rectangle 3"/>
          <p:cNvSpPr>
            <a:spLocks noGrp="1" noChangeArrowheads="1"/>
          </p:cNvSpPr>
          <p:nvPr>
            <p:ph sz="half" idx="1"/>
          </p:nvPr>
        </p:nvSpPr>
        <p:spPr>
          <a:xfrm>
            <a:off x="381000" y="1411553"/>
            <a:ext cx="4114800" cy="4326826"/>
          </a:xfrm>
        </p:spPr>
        <p:txBody>
          <a:bodyPr/>
          <a:lstStyle/>
          <a:p>
            <a:pPr eaLnBrk="1" hangingPunct="1">
              <a:buClr>
                <a:schemeClr val="accent6"/>
              </a:buClr>
              <a:defRPr/>
            </a:pPr>
            <a:r>
              <a:rPr lang="en-US" dirty="0" smtClean="0"/>
              <a:t>Read self-selected books and respond in a journal</a:t>
            </a:r>
          </a:p>
          <a:p>
            <a:pPr eaLnBrk="1" hangingPunct="1">
              <a:buClr>
                <a:schemeClr val="accent6"/>
              </a:buClr>
              <a:defRPr/>
            </a:pPr>
            <a:r>
              <a:rPr lang="en-US" dirty="0" smtClean="0"/>
              <a:t>Listen to </a:t>
            </a:r>
            <a:r>
              <a:rPr lang="en-US" dirty="0" err="1" smtClean="0"/>
              <a:t>audiobooks</a:t>
            </a:r>
            <a:r>
              <a:rPr lang="en-US" dirty="0" smtClean="0"/>
              <a:t> and respond to questions</a:t>
            </a:r>
          </a:p>
          <a:p>
            <a:pPr eaLnBrk="1" hangingPunct="1">
              <a:buClr>
                <a:schemeClr val="accent6"/>
              </a:buClr>
              <a:defRPr/>
            </a:pPr>
            <a:r>
              <a:rPr lang="en-US" dirty="0" smtClean="0"/>
              <a:t>Read in pairs</a:t>
            </a:r>
          </a:p>
          <a:p>
            <a:pPr eaLnBrk="1" hangingPunct="1">
              <a:buClr>
                <a:schemeClr val="accent6"/>
              </a:buClr>
              <a:defRPr/>
            </a:pPr>
            <a:r>
              <a:rPr lang="en-US" dirty="0" smtClean="0"/>
              <a:t>Read poems and draw a picture in response</a:t>
            </a:r>
          </a:p>
          <a:p>
            <a:pPr>
              <a:buClr>
                <a:schemeClr val="accent6"/>
              </a:buClr>
              <a:defRPr/>
            </a:pPr>
            <a:r>
              <a:rPr lang="en-US" dirty="0" smtClean="0"/>
              <a:t>Read </a:t>
            </a:r>
            <a:r>
              <a:rPr lang="en-US" dirty="0" err="1" smtClean="0"/>
              <a:t>ebooks</a:t>
            </a:r>
            <a:endParaRPr lang="en-US" dirty="0" smtClean="0"/>
          </a:p>
          <a:p>
            <a:pPr>
              <a:buClr>
                <a:schemeClr val="accent6"/>
              </a:buClr>
              <a:defRPr/>
            </a:pPr>
            <a:r>
              <a:rPr lang="en-US" dirty="0" smtClean="0"/>
              <a:t>Use buddy reading</a:t>
            </a:r>
          </a:p>
        </p:txBody>
      </p:sp>
      <p:sp>
        <p:nvSpPr>
          <p:cNvPr id="67588" name="Rectangle 4"/>
          <p:cNvSpPr>
            <a:spLocks noGrp="1" noChangeArrowheads="1"/>
          </p:cNvSpPr>
          <p:nvPr>
            <p:ph sz="half" idx="2"/>
          </p:nvPr>
        </p:nvSpPr>
        <p:spPr>
          <a:xfrm>
            <a:off x="4648200" y="1411553"/>
            <a:ext cx="4114800" cy="4147289"/>
          </a:xfrm>
        </p:spPr>
        <p:txBody>
          <a:bodyPr/>
          <a:lstStyle/>
          <a:p>
            <a:pPr eaLnBrk="1" hangingPunct="1">
              <a:buClr>
                <a:schemeClr val="accent6"/>
              </a:buClr>
              <a:defRPr/>
            </a:pPr>
            <a:r>
              <a:rPr lang="en-US" dirty="0" smtClean="0"/>
              <a:t>Rehearse for readers theater</a:t>
            </a:r>
          </a:p>
          <a:p>
            <a:pPr eaLnBrk="1" hangingPunct="1">
              <a:buClr>
                <a:schemeClr val="accent6"/>
              </a:buClr>
              <a:defRPr/>
            </a:pPr>
            <a:r>
              <a:rPr lang="en-US" dirty="0" smtClean="0"/>
              <a:t>Read riddles and write out answers</a:t>
            </a:r>
          </a:p>
          <a:p>
            <a:pPr eaLnBrk="1" hangingPunct="1">
              <a:buClr>
                <a:schemeClr val="accent6"/>
              </a:buClr>
              <a:defRPr/>
            </a:pPr>
            <a:r>
              <a:rPr lang="en-US" dirty="0" smtClean="0"/>
              <a:t>Read texts the class has written together</a:t>
            </a:r>
          </a:p>
          <a:p>
            <a:r>
              <a:rPr lang="en-US" dirty="0" smtClean="0"/>
              <a:t>Use “Record, Check, Chart” to increase reading fluency and rate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dirty="0" smtClean="0"/>
              <a:t>Components of a Literacy Event―</a:t>
            </a:r>
            <a:br>
              <a:rPr lang="en-US" dirty="0" smtClean="0"/>
            </a:br>
            <a:r>
              <a:rPr sz="3600" smtClean="0"/>
              <a:t>Create a Meaningful Learning Experience</a:t>
            </a:r>
            <a:endParaRPr lang="en-US" sz="3600" dirty="0" smtClean="0"/>
          </a:p>
        </p:txBody>
      </p:sp>
      <p:sp>
        <p:nvSpPr>
          <p:cNvPr id="41987" name="Rectangle 3"/>
          <p:cNvSpPr>
            <a:spLocks noGrp="1" noChangeArrowheads="1"/>
          </p:cNvSpPr>
          <p:nvPr>
            <p:ph sz="half" idx="1"/>
          </p:nvPr>
        </p:nvSpPr>
        <p:spPr>
          <a:xfrm>
            <a:off x="762000" y="2272447"/>
            <a:ext cx="3657600" cy="2451953"/>
          </a:xfrm>
        </p:spPr>
        <p:txBody>
          <a:bodyPr/>
          <a:lstStyle/>
          <a:p>
            <a:pPr eaLnBrk="1" hangingPunct="1">
              <a:buClr>
                <a:schemeClr val="accent6"/>
              </a:buClr>
              <a:defRPr/>
            </a:pPr>
            <a:r>
              <a:rPr lang="en-US" dirty="0" smtClean="0"/>
              <a:t>Teachers</a:t>
            </a:r>
          </a:p>
          <a:p>
            <a:pPr eaLnBrk="1" hangingPunct="1">
              <a:buClr>
                <a:schemeClr val="accent6"/>
              </a:buClr>
              <a:defRPr/>
            </a:pPr>
            <a:r>
              <a:rPr lang="en-US" dirty="0" smtClean="0"/>
              <a:t>Students</a:t>
            </a:r>
          </a:p>
          <a:p>
            <a:pPr eaLnBrk="1" hangingPunct="1">
              <a:buClr>
                <a:schemeClr val="accent6"/>
              </a:buClr>
              <a:defRPr/>
            </a:pPr>
            <a:r>
              <a:rPr lang="en-US" dirty="0" smtClean="0"/>
              <a:t>Text</a:t>
            </a:r>
          </a:p>
          <a:p>
            <a:pPr eaLnBrk="1" hangingPunct="1">
              <a:buClr>
                <a:schemeClr val="accent6"/>
              </a:buClr>
              <a:defRPr/>
            </a:pPr>
            <a:r>
              <a:rPr lang="en-US" dirty="0" smtClean="0"/>
              <a:t>Context</a:t>
            </a:r>
          </a:p>
          <a:p>
            <a:pPr eaLnBrk="1" hangingPunct="1">
              <a:buClr>
                <a:schemeClr val="accent6"/>
              </a:buClr>
              <a:defRPr/>
            </a:pPr>
            <a:r>
              <a:rPr lang="en-US" dirty="0" smtClean="0"/>
              <a:t>Task</a:t>
            </a:r>
          </a:p>
          <a:p>
            <a:pPr eaLnBrk="1" hangingPunct="1">
              <a:buClr>
                <a:schemeClr val="accent6"/>
              </a:buClr>
              <a:buFont typeface="Wingdings" pitchFamily="2" charset="2"/>
              <a:buNone/>
              <a:defRPr/>
            </a:pPr>
            <a:endParaRPr lang="en-US" dirty="0" smtClean="0"/>
          </a:p>
          <a:p>
            <a:pPr lvl="1" eaLnBrk="1" hangingPunct="1">
              <a:buClr>
                <a:schemeClr val="bg1">
                  <a:lumMod val="60000"/>
                  <a:lumOff val="40000"/>
                </a:schemeClr>
              </a:buClr>
              <a:buFontTx/>
              <a:buNone/>
              <a:defRPr/>
            </a:pPr>
            <a:endParaRPr lang="en-US" dirty="0" smtClean="0"/>
          </a:p>
        </p:txBody>
      </p:sp>
      <p:pic>
        <p:nvPicPr>
          <p:cNvPr id="5" name="Picture 15" descr="C:\Users\mkt1\AppData\Local\Microsoft\Windows\Temporary Internet Files\Content.IE5\882RGKPV\MP900439377[1].jpg"/>
          <p:cNvPicPr>
            <a:picLocks noChangeAspect="1" noChangeArrowheads="1"/>
          </p:cNvPicPr>
          <p:nvPr/>
        </p:nvPicPr>
        <p:blipFill>
          <a:blip r:embed="rId2" cstate="print"/>
          <a:srcRect/>
          <a:stretch>
            <a:fillRect/>
          </a:stretch>
        </p:blipFill>
        <p:spPr bwMode="auto">
          <a:xfrm>
            <a:off x="3116678" y="2057400"/>
            <a:ext cx="5265322" cy="35052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dirty="0" smtClean="0"/>
              <a:t>Critical Q</a:t>
            </a:r>
            <a:r>
              <a:rPr lang="en-US" dirty="0" smtClean="0"/>
              <a:t>u</a:t>
            </a:r>
            <a:r>
              <a:rPr dirty="0" smtClean="0"/>
              <a:t>alities of Excellent Literacy Teachers </a:t>
            </a:r>
            <a:r>
              <a:rPr sz="2600" dirty="0" smtClean="0"/>
              <a:t>(IRA, 2000)</a:t>
            </a:r>
            <a:endParaRPr lang="en-US" sz="2600" dirty="0"/>
          </a:p>
        </p:txBody>
      </p:sp>
      <p:sp>
        <p:nvSpPr>
          <p:cNvPr id="3" name="Content Placeholder 2"/>
          <p:cNvSpPr>
            <a:spLocks noGrp="1"/>
          </p:cNvSpPr>
          <p:nvPr>
            <p:ph idx="1"/>
          </p:nvPr>
        </p:nvSpPr>
        <p:spPr>
          <a:xfrm>
            <a:off x="381000" y="1676400"/>
            <a:ext cx="8382000" cy="4326826"/>
          </a:xfrm>
        </p:spPr>
        <p:txBody>
          <a:bodyPr/>
          <a:lstStyle/>
          <a:p>
            <a:r>
              <a:rPr lang="en-US" sz="2800" dirty="0" smtClean="0"/>
              <a:t>Believe all children can learn to read and write</a:t>
            </a:r>
          </a:p>
          <a:p>
            <a:r>
              <a:rPr lang="en-US" sz="2800" dirty="0" smtClean="0"/>
              <a:t>Relate reading instruction to children’s previous experiences</a:t>
            </a:r>
          </a:p>
          <a:p>
            <a:r>
              <a:rPr lang="en-US" sz="2800" dirty="0" smtClean="0"/>
              <a:t>Know different ways to teach reading, and when and how to use each method</a:t>
            </a:r>
          </a:p>
          <a:p>
            <a:r>
              <a:rPr lang="en-US" sz="2800" dirty="0" smtClean="0"/>
              <a:t>Offer a variety of materials and texts</a:t>
            </a:r>
          </a:p>
          <a:p>
            <a:r>
              <a:rPr lang="en-US" sz="2800" dirty="0" smtClean="0"/>
              <a:t>Use flexible grouping strategies</a:t>
            </a:r>
          </a:p>
          <a:p>
            <a:r>
              <a:rPr lang="en-US" sz="2800" dirty="0" smtClean="0"/>
              <a:t>Continually assess students’ abilities and adjust instruction accordingly</a:t>
            </a:r>
            <a:endParaRPr lang="en-US" sz="28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dirty="0" smtClean="0"/>
              <a:t>Characteristics of Effective </a:t>
            </a:r>
            <a:br>
              <a:rPr dirty="0" smtClean="0"/>
            </a:br>
            <a:r>
              <a:rPr dirty="0" smtClean="0"/>
              <a:t>Literacy Teachers </a:t>
            </a:r>
            <a:r>
              <a:rPr sz="2600" dirty="0" smtClean="0"/>
              <a:t>(</a:t>
            </a:r>
            <a:r>
              <a:rPr sz="2600" dirty="0" err="1" smtClean="0"/>
              <a:t>Allington</a:t>
            </a:r>
            <a:r>
              <a:rPr sz="2600" dirty="0" smtClean="0"/>
              <a:t>, 2002)</a:t>
            </a:r>
            <a:endParaRPr lang="en-US" sz="2600" dirty="0"/>
          </a:p>
        </p:txBody>
      </p:sp>
      <p:sp>
        <p:nvSpPr>
          <p:cNvPr id="3" name="Content Placeholder 2"/>
          <p:cNvSpPr>
            <a:spLocks noGrp="1"/>
          </p:cNvSpPr>
          <p:nvPr>
            <p:ph idx="1"/>
          </p:nvPr>
        </p:nvSpPr>
        <p:spPr>
          <a:xfrm>
            <a:off x="533400" y="1662428"/>
            <a:ext cx="8229600" cy="4453527"/>
          </a:xfrm>
        </p:spPr>
        <p:txBody>
          <a:bodyPr/>
          <a:lstStyle/>
          <a:p>
            <a:r>
              <a:rPr lang="en-US" sz="2800" dirty="0" smtClean="0"/>
              <a:t>Engage students in reading/writing authentic passages</a:t>
            </a:r>
          </a:p>
          <a:p>
            <a:r>
              <a:rPr lang="en-US" sz="2800" dirty="0" smtClean="0"/>
              <a:t>Give students texts that interest them</a:t>
            </a:r>
          </a:p>
          <a:p>
            <a:r>
              <a:rPr lang="en-US" sz="2800" dirty="0" smtClean="0"/>
              <a:t>Model effective strategies</a:t>
            </a:r>
          </a:p>
          <a:p>
            <a:r>
              <a:rPr lang="en-US" sz="2800" dirty="0" smtClean="0"/>
              <a:t>Pose higher-level thinking questions</a:t>
            </a:r>
          </a:p>
          <a:p>
            <a:r>
              <a:rPr lang="en-US" sz="2800" dirty="0" smtClean="0"/>
              <a:t>Give students tasks that require them to integrate reading, writing, thinking, speaking, and listening</a:t>
            </a:r>
          </a:p>
          <a:p>
            <a:r>
              <a:rPr lang="en-US" sz="2800" dirty="0" smtClean="0"/>
              <a:t>Grade process and product through rubrics</a:t>
            </a:r>
          </a:p>
          <a:p>
            <a:pPr>
              <a:lnSpc>
                <a:spcPct val="95000"/>
              </a:lnSpc>
            </a:pPr>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Reflections on Effective Teachers</a:t>
            </a:r>
            <a:endParaRPr lang="en-US" dirty="0"/>
          </a:p>
        </p:txBody>
      </p:sp>
      <p:sp>
        <p:nvSpPr>
          <p:cNvPr id="3" name="Content Placeholder 2"/>
          <p:cNvSpPr>
            <a:spLocks noGrp="1"/>
          </p:cNvSpPr>
          <p:nvPr>
            <p:ph idx="1"/>
          </p:nvPr>
        </p:nvSpPr>
        <p:spPr>
          <a:xfrm>
            <a:off x="609600" y="1412874"/>
            <a:ext cx="7848600" cy="4208844"/>
          </a:xfrm>
        </p:spPr>
        <p:txBody>
          <a:bodyPr/>
          <a:lstStyle/>
          <a:p>
            <a:r>
              <a:rPr lang="en-US" dirty="0" smtClean="0"/>
              <a:t>Think about the qualities of effective teachers as defined by IRA (2000) and </a:t>
            </a:r>
            <a:r>
              <a:rPr lang="en-US" dirty="0" err="1" smtClean="0"/>
              <a:t>Allington</a:t>
            </a:r>
            <a:r>
              <a:rPr lang="en-US" dirty="0" smtClean="0"/>
              <a:t> (2002).</a:t>
            </a:r>
          </a:p>
          <a:p>
            <a:r>
              <a:rPr lang="en-US" dirty="0" smtClean="0"/>
              <a:t>Do you agree with these qualities? Why or why not?</a:t>
            </a:r>
          </a:p>
          <a:p>
            <a:r>
              <a:rPr lang="en-US" dirty="0" smtClean="0"/>
              <a:t>Would you add or delete any?</a:t>
            </a:r>
          </a:p>
          <a:p>
            <a:r>
              <a:rPr lang="en-US" dirty="0" smtClean="0"/>
              <a:t>What challenges do you anticipate in becoming an effective teacher yourself?</a:t>
            </a:r>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Ways to Differentiate Instruction</a:t>
            </a:r>
            <a:endParaRPr lang="en-US" dirty="0"/>
          </a:p>
        </p:txBody>
      </p:sp>
      <p:sp>
        <p:nvSpPr>
          <p:cNvPr id="3" name="Content Placeholder 2"/>
          <p:cNvSpPr>
            <a:spLocks noGrp="1"/>
          </p:cNvSpPr>
          <p:nvPr>
            <p:ph idx="1"/>
          </p:nvPr>
        </p:nvSpPr>
        <p:spPr>
          <a:xfrm>
            <a:off x="533400" y="1219200"/>
            <a:ext cx="8153400" cy="4741811"/>
          </a:xfrm>
        </p:spPr>
        <p:txBody>
          <a:bodyPr/>
          <a:lstStyle/>
          <a:p>
            <a:r>
              <a:rPr lang="en-US" dirty="0" smtClean="0"/>
              <a:t>Through pretesting, teachers can determine what concepts students know, or don’t know.</a:t>
            </a:r>
          </a:p>
          <a:p>
            <a:r>
              <a:rPr lang="en-US" dirty="0" smtClean="0"/>
              <a:t>Teachers can vary instruction based on students’ abilities.</a:t>
            </a:r>
          </a:p>
          <a:p>
            <a:r>
              <a:rPr lang="en-US" dirty="0" smtClean="0"/>
              <a:t>Students can produce a variety of products based on a variety of activities.</a:t>
            </a:r>
          </a:p>
          <a:p>
            <a:r>
              <a:rPr lang="en-US" dirty="0" smtClean="0"/>
              <a:t>Teachers can adapt the learning environment to accommodate individual needs.</a:t>
            </a:r>
          </a:p>
          <a:p>
            <a:pPr>
              <a:lnSpc>
                <a:spcPct val="90000"/>
              </a:lnSpc>
            </a:pPr>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mtClean="0"/>
              <a:t>Reflections on Motivation</a:t>
            </a:r>
          </a:p>
        </p:txBody>
      </p:sp>
      <p:sp>
        <p:nvSpPr>
          <p:cNvPr id="64515" name="Rectangle 3"/>
          <p:cNvSpPr>
            <a:spLocks noGrp="1" noChangeArrowheads="1"/>
          </p:cNvSpPr>
          <p:nvPr>
            <p:ph sz="half" idx="1"/>
          </p:nvPr>
        </p:nvSpPr>
        <p:spPr>
          <a:xfrm>
            <a:off x="381000" y="1967647"/>
            <a:ext cx="4114800" cy="2451953"/>
          </a:xfrm>
        </p:spPr>
        <p:txBody>
          <a:bodyPr/>
          <a:lstStyle/>
          <a:p>
            <a:pPr>
              <a:spcBef>
                <a:spcPts val="1200"/>
              </a:spcBef>
            </a:pPr>
            <a:r>
              <a:rPr lang="en-US" dirty="0" smtClean="0"/>
              <a:t>What motivates you to persevere with a difficult concept and finally make sure you understand it?</a:t>
            </a:r>
          </a:p>
          <a:p>
            <a:r>
              <a:rPr lang="en-US" dirty="0" smtClean="0"/>
              <a:t>How will you motivate your own students to learn?</a:t>
            </a:r>
          </a:p>
          <a:p>
            <a:pPr eaLnBrk="1" hangingPunct="1">
              <a:lnSpc>
                <a:spcPct val="90000"/>
              </a:lnSpc>
              <a:buClr>
                <a:schemeClr val="accent6"/>
              </a:buClr>
              <a:defRPr/>
            </a:pPr>
            <a:endParaRPr lang="en-US" dirty="0" smtClean="0"/>
          </a:p>
          <a:p>
            <a:pPr eaLnBrk="1" hangingPunct="1">
              <a:lnSpc>
                <a:spcPct val="90000"/>
              </a:lnSpc>
              <a:buClr>
                <a:schemeClr val="accent6"/>
              </a:buClr>
              <a:defRPr/>
            </a:pPr>
            <a:endParaRPr lang="en-US" dirty="0" smtClean="0"/>
          </a:p>
        </p:txBody>
      </p:sp>
      <p:pic>
        <p:nvPicPr>
          <p:cNvPr id="3074" name="Picture 2" descr="C:\Users\mkt1\AppData\Local\Microsoft\Windows\Temporary Internet Files\Content.IE5\O0V8K44A\MP900411773[1].jpg"/>
          <p:cNvPicPr>
            <a:picLocks noGrp="1" noChangeAspect="1" noChangeArrowheads="1"/>
          </p:cNvPicPr>
          <p:nvPr>
            <p:ph sz="half" idx="2"/>
          </p:nvPr>
        </p:nvPicPr>
        <p:blipFill>
          <a:blip r:embed="rId2" cstate="print"/>
          <a:srcRect/>
          <a:stretch>
            <a:fillRect/>
          </a:stretch>
        </p:blipFill>
        <p:spPr bwMode="auto">
          <a:xfrm>
            <a:off x="5562600" y="1509024"/>
            <a:ext cx="2949167" cy="4434576"/>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1191095"/>
          </a:xfrm>
        </p:spPr>
        <p:txBody>
          <a:bodyPr/>
          <a:lstStyle/>
          <a:p>
            <a:r>
              <a:rPr dirty="0" smtClean="0"/>
              <a:t>Possible Reasons for the Decline </a:t>
            </a:r>
            <a:br>
              <a:rPr dirty="0" smtClean="0"/>
            </a:br>
            <a:r>
              <a:rPr dirty="0" smtClean="0"/>
              <a:t>in the Motivation to Read</a:t>
            </a:r>
            <a:endParaRPr lang="en-US" dirty="0"/>
          </a:p>
        </p:txBody>
      </p:sp>
      <p:sp>
        <p:nvSpPr>
          <p:cNvPr id="3" name="Content Placeholder 2"/>
          <p:cNvSpPr>
            <a:spLocks noGrp="1"/>
          </p:cNvSpPr>
          <p:nvPr>
            <p:ph idx="1"/>
          </p:nvPr>
        </p:nvSpPr>
        <p:spPr>
          <a:xfrm>
            <a:off x="685800" y="1752600"/>
            <a:ext cx="7620000" cy="2149306"/>
          </a:xfrm>
        </p:spPr>
        <p:txBody>
          <a:bodyPr/>
          <a:lstStyle/>
          <a:p>
            <a:r>
              <a:rPr lang="en-US" dirty="0" smtClean="0"/>
              <a:t>Self-consciousness about reading proficiency</a:t>
            </a:r>
          </a:p>
          <a:p>
            <a:r>
              <a:rPr lang="en-US" dirty="0" smtClean="0"/>
              <a:t>Emphasis on competition</a:t>
            </a:r>
          </a:p>
          <a:p>
            <a:r>
              <a:rPr lang="en-US" dirty="0" smtClean="0"/>
              <a:t>Lack of interest in assigned reading</a:t>
            </a:r>
            <a:endParaRPr lang="en-US" dirty="0"/>
          </a:p>
        </p:txBody>
      </p:sp>
    </p:spTree>
  </p:cSld>
  <p:clrMapOvr>
    <a:masterClrMapping/>
  </p:clrMapOvr>
  <p:transition>
    <p:fade/>
  </p:transition>
</p:sld>
</file>

<file path=ppt/theme/theme1.xml><?xml version="1.0" encoding="utf-8"?>
<a:theme xmlns:a="http://schemas.openxmlformats.org/drawingml/2006/main" name="Theme1_DeVries 3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2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Theme1_DeVries 3e</Template>
  <TotalTime>715</TotalTime>
  <Words>801</Words>
  <Application>Microsoft Office PowerPoint</Application>
  <PresentationFormat>On-screen Show (4:3)</PresentationFormat>
  <Paragraphs>121</Paragraphs>
  <Slides>22</Slides>
  <Notes>1</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Theme1_DeVries 3e</vt:lpstr>
      <vt:lpstr>White with Courier font for code slides</vt:lpstr>
      <vt:lpstr>1_White with Courier font for code slides</vt:lpstr>
      <vt:lpstr>2_White with Courier font for code slides</vt:lpstr>
      <vt:lpstr>The Literacy Event</vt:lpstr>
      <vt:lpstr>Qualities of Effective Teachers</vt:lpstr>
      <vt:lpstr>Components of a Literacy Event― Create a Meaningful Learning Experience</vt:lpstr>
      <vt:lpstr>Critical Qualities of Excellent Literacy Teachers (IRA, 2000)</vt:lpstr>
      <vt:lpstr>Characteristics of Effective  Literacy Teachers (Allington, 2002)</vt:lpstr>
      <vt:lpstr>Reflections on Effective Teachers</vt:lpstr>
      <vt:lpstr>Ways to Differentiate Instruction</vt:lpstr>
      <vt:lpstr>Reflections on Motivation</vt:lpstr>
      <vt:lpstr>Possible Reasons for the Decline  in the Motivation to Read</vt:lpstr>
      <vt:lpstr>Recommendations to Motivate  Student Reading</vt:lpstr>
      <vt:lpstr>Motivators for Middle School Students</vt:lpstr>
      <vt:lpstr>How Students Differ</vt:lpstr>
      <vt:lpstr>Elements Making Up Literacy Knowledge </vt:lpstr>
      <vt:lpstr>Language Systems</vt:lpstr>
      <vt:lpstr>Levels of Text Readability</vt:lpstr>
      <vt:lpstr>Howard Gardner's Multiple Intelligences</vt:lpstr>
      <vt:lpstr>Selecting Appropriate Texts</vt:lpstr>
      <vt:lpstr>Selecting Appropriate Texts, continued</vt:lpstr>
      <vt:lpstr>Leveled Books</vt:lpstr>
      <vt:lpstr>Fry Readability Formula</vt:lpstr>
      <vt:lpstr>Fry Readability Graph</vt:lpstr>
      <vt:lpstr>Independent Literacy Tasks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Merlyn  De Vries</dc:creator>
  <cp:lastModifiedBy>Jeanie</cp:lastModifiedBy>
  <cp:revision>99</cp:revision>
  <cp:lastPrinted>1601-01-01T00:00:00Z</cp:lastPrinted>
  <dcterms:created xsi:type="dcterms:W3CDTF">2003-09-28T18:05:07Z</dcterms:created>
  <dcterms:modified xsi:type="dcterms:W3CDTF">2012-12-21T23:20:14Z</dcterms:modified>
</cp:coreProperties>
</file>