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Lst>
  <p:notesMasterIdLst>
    <p:notesMasterId r:id="rId28"/>
  </p:notesMasterIdLst>
  <p:sldIdLst>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66"/>
    <a:srgbClr val="FF6600"/>
    <a:srgbClr val="DF7320"/>
    <a:srgbClr val="E97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516" y="-24"/>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C2796-38F0-4163-B63C-6A929A5D6120}" type="datetimeFigureOut">
              <a:rPr lang="en-US" smtClean="0"/>
              <a:pPr/>
              <a:t>12/21/2012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CBF8A3-7C65-4CBF-A992-414CE124F484}" type="slidenum">
              <a:rPr lang="en-US" smtClean="0"/>
              <a:pPr/>
              <a:t>‹#›</a:t>
            </a:fld>
            <a:endParaRPr lang="en-US"/>
          </a:p>
        </p:txBody>
      </p:sp>
    </p:spTree>
    <p:extLst>
      <p:ext uri="{BB962C8B-B14F-4D97-AF65-F5344CB8AC3E}">
        <p14:creationId xmlns:p14="http://schemas.microsoft.com/office/powerpoint/2010/main" val="196453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12/21/2012 5:19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12/21/2012 5:19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solidFill>
                  <a:schemeClr val="accent3"/>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accent3"/>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95548"/>
          </a:xfrm>
        </p:spPr>
        <p:txBody>
          <a:bodyPr/>
          <a:lstStyle>
            <a:lvl1pPr>
              <a:defRPr sz="4300">
                <a:solidFill>
                  <a:srgbClr val="FFCC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2390398"/>
          </a:xfrm>
        </p:spPr>
        <p:txBody>
          <a:bodyPr/>
          <a:lstStyle>
            <a:lvl1pPr>
              <a:lnSpc>
                <a:spcPct val="100000"/>
              </a:lnSpc>
              <a:spcBef>
                <a:spcPts val="700"/>
              </a:spcBef>
              <a:defRPr>
                <a:effectLst/>
              </a:defRPr>
            </a:lvl1pPr>
            <a:lvl2pPr>
              <a:lnSpc>
                <a:spcPct val="100000"/>
              </a:lnSpc>
              <a:spcBef>
                <a:spcPts val="700"/>
              </a:spcBef>
              <a:defRPr>
                <a:effectLst/>
              </a:defRPr>
            </a:lvl2pPr>
            <a:lvl3pPr>
              <a:lnSpc>
                <a:spcPct val="100000"/>
              </a:lnSpc>
              <a:spcBef>
                <a:spcPts val="700"/>
              </a:spcBef>
              <a:defRPr>
                <a:effectLst/>
              </a:defRPr>
            </a:lvl3pPr>
            <a:lvl4pPr>
              <a:lnSpc>
                <a:spcPct val="100000"/>
              </a:lnSpc>
              <a:spcBef>
                <a:spcPts val="700"/>
              </a:spcBef>
              <a:defRPr>
                <a:effectLst/>
              </a:defRPr>
            </a:lvl4pPr>
            <a:lvl5pPr>
              <a:lnSpc>
                <a:spcPct val="100000"/>
              </a:lnSpc>
              <a:spcBef>
                <a:spcPts val="700"/>
              </a:spcBef>
              <a:defRPr>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CC66"/>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1000" y="1411553"/>
            <a:ext cx="4114800" cy="2451953"/>
          </a:xfrm>
        </p:spPr>
        <p:txBody>
          <a:bodyPr/>
          <a:lstStyle>
            <a:lvl1pPr marL="339976" indent="-339976">
              <a:lnSpc>
                <a:spcPct val="100000"/>
              </a:lnSpc>
              <a:spcBef>
                <a:spcPts val="700"/>
              </a:spcBef>
              <a:defRPr sz="2800"/>
            </a:lvl1pPr>
            <a:lvl2pPr marL="673338" indent="-325424">
              <a:lnSpc>
                <a:spcPct val="100000"/>
              </a:lnSpc>
              <a:spcBef>
                <a:spcPts val="700"/>
              </a:spcBef>
              <a:defRPr sz="2400"/>
            </a:lvl2pPr>
            <a:lvl3pPr marL="953785" indent="-288384">
              <a:lnSpc>
                <a:spcPct val="100000"/>
              </a:lnSpc>
              <a:spcBef>
                <a:spcPts val="700"/>
              </a:spcBef>
              <a:defRPr sz="2000"/>
            </a:lvl3pPr>
            <a:lvl4pPr marL="1227618" indent="-273833">
              <a:lnSpc>
                <a:spcPct val="100000"/>
              </a:lnSpc>
              <a:spcBef>
                <a:spcPts val="700"/>
              </a:spcBef>
              <a:defRPr sz="1800"/>
            </a:lvl4pPr>
            <a:lvl5pPr marL="1516002" indent="-280447">
              <a:lnSpc>
                <a:spcPct val="100000"/>
              </a:lnSpc>
              <a:spcBef>
                <a:spcPts val="700"/>
              </a:spcBef>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11553"/>
            <a:ext cx="4114800" cy="2451953"/>
          </a:xfrm>
        </p:spPr>
        <p:txBody>
          <a:bodyPr/>
          <a:lstStyle>
            <a:lvl1pPr marL="347914" indent="-347914">
              <a:lnSpc>
                <a:spcPct val="100000"/>
              </a:lnSpc>
              <a:spcBef>
                <a:spcPts val="700"/>
              </a:spcBef>
              <a:defRPr sz="2800"/>
            </a:lvl1pPr>
            <a:lvl2pPr marL="673338" indent="-339976">
              <a:lnSpc>
                <a:spcPct val="100000"/>
              </a:lnSpc>
              <a:spcBef>
                <a:spcPts val="700"/>
              </a:spcBef>
              <a:defRPr sz="2400"/>
            </a:lvl2pPr>
            <a:lvl3pPr marL="961722" indent="-302936">
              <a:lnSpc>
                <a:spcPct val="100000"/>
              </a:lnSpc>
              <a:spcBef>
                <a:spcPts val="700"/>
              </a:spcBef>
              <a:defRPr sz="2000"/>
            </a:lvl3pPr>
            <a:lvl4pPr marL="1227618" indent="-265896">
              <a:lnSpc>
                <a:spcPct val="100000"/>
              </a:lnSpc>
              <a:spcBef>
                <a:spcPts val="700"/>
              </a:spcBef>
              <a:defRPr sz="1800"/>
            </a:lvl4pPr>
            <a:lvl5pPr marL="1516002" indent="-273833">
              <a:lnSpc>
                <a:spcPct val="100000"/>
              </a:lnSpc>
              <a:spcBef>
                <a:spcPts val="700"/>
              </a:spcBef>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www.funbrain.co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tinyurl.com/6kyucgz" TargetMode="External"/><Relationship Id="rId2" Type="http://schemas.openxmlformats.org/officeDocument/2006/relationships/hyperlink" Target="http://tinyurl.com/5tp7jvj"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343400"/>
            <a:ext cx="7681913" cy="1523495"/>
          </a:xfrm>
        </p:spPr>
        <p:txBody>
          <a:bodyPr/>
          <a:lstStyle/>
          <a:p>
            <a:r>
              <a:rPr lang="en-US" dirty="0" smtClean="0">
                <a:solidFill>
                  <a:schemeClr val="accent2">
                    <a:lumMod val="20000"/>
                    <a:lumOff val="80000"/>
                  </a:schemeClr>
                </a:solidFill>
              </a:rPr>
              <a:t>Forming a Personal Philosophy about Literacy Assessment and Intervention</a:t>
            </a:r>
            <a:endParaRPr lang="en-US" dirty="0">
              <a:solidFill>
                <a:schemeClr val="accent2">
                  <a:lumMod val="20000"/>
                  <a:lumOff val="80000"/>
                </a:schemeClr>
              </a:solidFill>
            </a:endParaRPr>
          </a:p>
        </p:txBody>
      </p:sp>
      <p:sp>
        <p:nvSpPr>
          <p:cNvPr id="3" name="Subtitle 2"/>
          <p:cNvSpPr>
            <a:spLocks noGrp="1"/>
          </p:cNvSpPr>
          <p:nvPr>
            <p:ph type="subTitle" idx="1"/>
          </p:nvPr>
        </p:nvSpPr>
        <p:spPr>
          <a:xfrm>
            <a:off x="914401" y="3429000"/>
            <a:ext cx="2743200" cy="609600"/>
          </a:xfrm>
        </p:spPr>
        <p:txBody>
          <a:bodyPr>
            <a:normAutofit/>
          </a:bodyPr>
          <a:lstStyle/>
          <a:p>
            <a:r>
              <a:rPr lang="en-US" dirty="0" smtClean="0">
                <a:solidFill>
                  <a:srgbClr val="FFCC99"/>
                </a:solidFill>
                <a:effectLst>
                  <a:outerShdw blurRad="38100" dist="38100" dir="2700000" algn="tl">
                    <a:srgbClr val="000000">
                      <a:alpha val="43137"/>
                    </a:srgbClr>
                  </a:outerShdw>
                </a:effectLst>
              </a:rPr>
              <a:t>Chapter 1</a:t>
            </a:r>
            <a:endParaRPr lang="en-US" dirty="0">
              <a:solidFill>
                <a:srgbClr val="FFCC99"/>
              </a:solidFill>
              <a:effectLst>
                <a:outerShdw blurRad="38100" dist="38100" dir="2700000" algn="tl">
                  <a:srgbClr val="000000">
                    <a:alpha val="43137"/>
                  </a:srgbClr>
                </a:outerShdw>
              </a:effectLst>
            </a:endParaRPr>
          </a:p>
        </p:txBody>
      </p:sp>
      <p:pic>
        <p:nvPicPr>
          <p:cNvPr id="1028" name="Picture 4" descr="S:\AAE EBooks\DeVries 3e\Art\3225253_xxl.tif"/>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t="-1572"/>
          <a:stretch/>
        </p:blipFill>
        <p:spPr bwMode="auto">
          <a:xfrm>
            <a:off x="4648200" y="685800"/>
            <a:ext cx="3581399" cy="3611671"/>
          </a:xfrm>
          <a:prstGeom prst="ellipse">
            <a:avLst/>
          </a:prstGeom>
          <a:ln w="19050" cap="rnd">
            <a:solidFill>
              <a:schemeClr val="tx1"/>
            </a:solidFill>
          </a:ln>
          <a:effectLst>
            <a:outerShdw blurRad="63500" sx="102000" sy="102000" algn="ctr" rotWithShape="0">
              <a:prstClr val="black">
                <a:alpha val="40000"/>
              </a:prst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Some Statistics About English Learners</a:t>
            </a:r>
            <a:endParaRPr lang="en-US" dirty="0"/>
          </a:p>
        </p:txBody>
      </p:sp>
      <p:sp>
        <p:nvSpPr>
          <p:cNvPr id="3" name="Content Placeholder 2"/>
          <p:cNvSpPr>
            <a:spLocks noGrp="1"/>
          </p:cNvSpPr>
          <p:nvPr>
            <p:ph idx="1"/>
          </p:nvPr>
        </p:nvSpPr>
        <p:spPr>
          <a:xfrm>
            <a:off x="381000" y="1219200"/>
            <a:ext cx="8382000" cy="3886199"/>
          </a:xfrm>
        </p:spPr>
        <p:txBody>
          <a:bodyPr/>
          <a:lstStyle/>
          <a:p>
            <a:r>
              <a:rPr lang="en-US" dirty="0" smtClean="0"/>
              <a:t>In 2007, 5 percent of K–12 students were English learners</a:t>
            </a:r>
            <a:r>
              <a:rPr lang="en-US" dirty="0"/>
              <a:t>. By 2050, this is expected to increase to 40 </a:t>
            </a:r>
            <a:r>
              <a:rPr lang="en-US" dirty="0" smtClean="0"/>
              <a:t>percent. </a:t>
            </a:r>
          </a:p>
          <a:p>
            <a:pPr lvl="1"/>
            <a:r>
              <a:rPr lang="en-US" sz="2600" dirty="0" smtClean="0"/>
              <a:t>Center for Public Education, 2010a; IRA, 2001</a:t>
            </a:r>
          </a:p>
          <a:p>
            <a:pPr>
              <a:spcBef>
                <a:spcPts val="1200"/>
              </a:spcBef>
            </a:pPr>
            <a:r>
              <a:rPr lang="en-US" dirty="0" smtClean="0"/>
              <a:t>Only 13 percent of the schools with English learners have an ESL or bilingual program.</a:t>
            </a:r>
          </a:p>
          <a:p>
            <a:pPr lvl="1"/>
            <a:r>
              <a:rPr lang="en-US" sz="2600" dirty="0" smtClean="0"/>
              <a:t>IRA, 2004.</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Stages of English Language Development</a:t>
            </a:r>
            <a:endParaRPr lang="en-US" dirty="0"/>
          </a:p>
        </p:txBody>
      </p:sp>
      <p:sp>
        <p:nvSpPr>
          <p:cNvPr id="3" name="Content Placeholder 2"/>
          <p:cNvSpPr>
            <a:spLocks noGrp="1"/>
          </p:cNvSpPr>
          <p:nvPr>
            <p:ph idx="1"/>
          </p:nvPr>
        </p:nvSpPr>
        <p:spPr>
          <a:xfrm>
            <a:off x="990600" y="1412874"/>
            <a:ext cx="7010400" cy="2821285"/>
          </a:xfrm>
        </p:spPr>
        <p:txBody>
          <a:bodyPr/>
          <a:lstStyle/>
          <a:p>
            <a:pPr marL="533400" indent="-533400">
              <a:buClr>
                <a:srgbClr val="CB2128"/>
              </a:buClr>
              <a:defRPr/>
            </a:pPr>
            <a:r>
              <a:rPr lang="en-US" dirty="0" smtClean="0"/>
              <a:t>Silent stage</a:t>
            </a:r>
          </a:p>
          <a:p>
            <a:pPr marL="533400" indent="-533400">
              <a:buClr>
                <a:srgbClr val="CB2128"/>
              </a:buClr>
              <a:defRPr/>
            </a:pPr>
            <a:r>
              <a:rPr lang="en-US" dirty="0" smtClean="0"/>
              <a:t>Early production stage</a:t>
            </a:r>
          </a:p>
          <a:p>
            <a:pPr marL="533400" indent="-533400">
              <a:buClr>
                <a:srgbClr val="CB2128"/>
              </a:buClr>
              <a:defRPr/>
            </a:pPr>
            <a:r>
              <a:rPr lang="en-US" dirty="0" smtClean="0"/>
              <a:t>Productive stage</a:t>
            </a:r>
          </a:p>
          <a:p>
            <a:pPr marL="533400" indent="-533400">
              <a:buClr>
                <a:srgbClr val="CB2128"/>
              </a:buClr>
              <a:defRPr/>
            </a:pPr>
            <a:r>
              <a:rPr lang="en-US" dirty="0" smtClean="0"/>
              <a:t>Intermediate fluency language stage</a:t>
            </a:r>
          </a:p>
          <a:p>
            <a:endParaRPr lang="en-US" dirty="0"/>
          </a:p>
        </p:txBody>
      </p:sp>
      <p:pic>
        <p:nvPicPr>
          <p:cNvPr id="1026" name="Picture 2" descr="C:\Users\mkt1\AppData\Local\Microsoft\Windows\Temporary Internet Files\Content.IE5\4Z14PSCS\MP900409455[1].jpg"/>
          <p:cNvPicPr>
            <a:picLocks noChangeAspect="1" noChangeArrowheads="1"/>
          </p:cNvPicPr>
          <p:nvPr/>
        </p:nvPicPr>
        <p:blipFill>
          <a:blip r:embed="rId2" cstate="print"/>
          <a:srcRect/>
          <a:stretch>
            <a:fillRect/>
          </a:stretch>
        </p:blipFill>
        <p:spPr bwMode="auto">
          <a:xfrm>
            <a:off x="2667000" y="3810000"/>
            <a:ext cx="3999605" cy="2662237"/>
          </a:xfrm>
          <a:prstGeom prst="rect">
            <a:avLst/>
          </a:prstGeom>
          <a:noFill/>
        </p:spPr>
      </p:pic>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1191095"/>
          </a:xfrm>
        </p:spPr>
        <p:txBody>
          <a:bodyPr/>
          <a:lstStyle/>
          <a:p>
            <a:r>
              <a:rPr lang="en-US" sz="4300" dirty="0" smtClean="0">
                <a:solidFill>
                  <a:srgbClr val="FFCC99"/>
                </a:solidFill>
              </a:rPr>
              <a:t>E</a:t>
            </a:r>
            <a:r>
              <a:rPr sz="4300" dirty="0" smtClean="0">
                <a:solidFill>
                  <a:srgbClr val="FFCC99"/>
                </a:solidFill>
              </a:rPr>
              <a:t>ffective Practices When </a:t>
            </a:r>
            <a:br>
              <a:rPr sz="4300" dirty="0" smtClean="0">
                <a:solidFill>
                  <a:srgbClr val="FFCC99"/>
                </a:solidFill>
              </a:rPr>
            </a:br>
            <a:r>
              <a:rPr sz="4300" dirty="0" smtClean="0">
                <a:solidFill>
                  <a:srgbClr val="FFCC99"/>
                </a:solidFill>
              </a:rPr>
              <a:t>Working with English Learners</a:t>
            </a:r>
            <a:endParaRPr lang="en-US" sz="4300" dirty="0">
              <a:solidFill>
                <a:srgbClr val="FFCC99"/>
              </a:solidFill>
            </a:endParaRPr>
          </a:p>
        </p:txBody>
      </p:sp>
      <p:sp>
        <p:nvSpPr>
          <p:cNvPr id="5" name="Content Placeholder 4"/>
          <p:cNvSpPr>
            <a:spLocks noGrp="1"/>
          </p:cNvSpPr>
          <p:nvPr>
            <p:ph sz="half" idx="1"/>
          </p:nvPr>
        </p:nvSpPr>
        <p:spPr>
          <a:xfrm>
            <a:off x="304800" y="1666582"/>
            <a:ext cx="4191000" cy="4429418"/>
          </a:xfrm>
        </p:spPr>
        <p:txBody>
          <a:bodyPr/>
          <a:lstStyle/>
          <a:p>
            <a:pPr>
              <a:spcBef>
                <a:spcPts val="600"/>
              </a:spcBef>
            </a:pPr>
            <a:r>
              <a:rPr lang="en-US" sz="2600" dirty="0" smtClean="0"/>
              <a:t>Be respectful of their culture</a:t>
            </a:r>
          </a:p>
          <a:p>
            <a:pPr>
              <a:spcBef>
                <a:spcPts val="600"/>
              </a:spcBef>
            </a:pPr>
            <a:r>
              <a:rPr lang="en-US" sz="2600" dirty="0" smtClean="0"/>
              <a:t>Base lessons on students’ interests</a:t>
            </a:r>
          </a:p>
          <a:p>
            <a:pPr>
              <a:spcBef>
                <a:spcPts val="600"/>
              </a:spcBef>
            </a:pPr>
            <a:r>
              <a:rPr lang="en-US" sz="2600" dirty="0" smtClean="0"/>
              <a:t>Provide well-qualified tutors</a:t>
            </a:r>
          </a:p>
          <a:p>
            <a:pPr>
              <a:spcBef>
                <a:spcPts val="600"/>
              </a:spcBef>
            </a:pPr>
            <a:r>
              <a:rPr lang="en-US" sz="2600" dirty="0" smtClean="0"/>
              <a:t>Provide meaningful, challenging learning tasks</a:t>
            </a:r>
          </a:p>
          <a:p>
            <a:pPr>
              <a:spcBef>
                <a:spcPts val="600"/>
              </a:spcBef>
            </a:pPr>
            <a:r>
              <a:rPr lang="en-US" sz="2600" dirty="0" smtClean="0"/>
              <a:t>When possible, teach in both the student’s native language and English</a:t>
            </a:r>
          </a:p>
          <a:p>
            <a:endParaRPr lang="en-US" dirty="0"/>
          </a:p>
        </p:txBody>
      </p:sp>
      <p:sp>
        <p:nvSpPr>
          <p:cNvPr id="6" name="Content Placeholder 5"/>
          <p:cNvSpPr>
            <a:spLocks noGrp="1"/>
          </p:cNvSpPr>
          <p:nvPr>
            <p:ph sz="half" idx="2"/>
          </p:nvPr>
        </p:nvSpPr>
        <p:spPr>
          <a:xfrm>
            <a:off x="4648200" y="1668071"/>
            <a:ext cx="4114800" cy="4275529"/>
          </a:xfrm>
        </p:spPr>
        <p:txBody>
          <a:bodyPr/>
          <a:lstStyle/>
          <a:p>
            <a:pPr>
              <a:spcBef>
                <a:spcPts val="600"/>
              </a:spcBef>
            </a:pPr>
            <a:r>
              <a:rPr lang="en-US" sz="2600" dirty="0" smtClean="0"/>
              <a:t>Allow students to talk and ask questions in a risk-free environment</a:t>
            </a:r>
          </a:p>
          <a:p>
            <a:pPr>
              <a:spcBef>
                <a:spcPts val="600"/>
              </a:spcBef>
            </a:pPr>
            <a:r>
              <a:rPr lang="en-US" sz="2600" dirty="0" smtClean="0"/>
              <a:t>Display cognates on a word wall</a:t>
            </a:r>
          </a:p>
          <a:p>
            <a:pPr>
              <a:spcBef>
                <a:spcPts val="600"/>
              </a:spcBef>
            </a:pPr>
            <a:r>
              <a:rPr lang="en-US" sz="2600" dirty="0" smtClean="0"/>
              <a:t>Provide social settings so English learners can learn from communicating with peers</a:t>
            </a:r>
          </a:p>
          <a:p>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1191095"/>
          </a:xfrm>
        </p:spPr>
        <p:txBody>
          <a:bodyPr/>
          <a:lstStyle/>
          <a:p>
            <a:r>
              <a:rPr sz="4300" smtClean="0">
                <a:solidFill>
                  <a:srgbClr val="FFCC99"/>
                </a:solidFill>
              </a:rPr>
              <a:t>Other Theories and Approaches for Working with English Learners</a:t>
            </a:r>
            <a:endParaRPr lang="en-US" sz="4300" dirty="0">
              <a:solidFill>
                <a:srgbClr val="FFCC99"/>
              </a:solidFill>
            </a:endParaRPr>
          </a:p>
        </p:txBody>
      </p:sp>
      <p:sp>
        <p:nvSpPr>
          <p:cNvPr id="7" name="Content Placeholder 6"/>
          <p:cNvSpPr>
            <a:spLocks noGrp="1"/>
          </p:cNvSpPr>
          <p:nvPr>
            <p:ph sz="half" idx="1"/>
          </p:nvPr>
        </p:nvSpPr>
        <p:spPr>
          <a:xfrm>
            <a:off x="381000" y="1842636"/>
            <a:ext cx="4114800" cy="3034164"/>
          </a:xfrm>
        </p:spPr>
        <p:txBody>
          <a:bodyPr/>
          <a:lstStyle/>
          <a:p>
            <a:r>
              <a:rPr lang="en-US" dirty="0" smtClean="0"/>
              <a:t>I + 1 Theory</a:t>
            </a:r>
          </a:p>
          <a:p>
            <a:r>
              <a:rPr lang="en-US" dirty="0" smtClean="0"/>
              <a:t>Visual scaffolding</a:t>
            </a:r>
          </a:p>
          <a:p>
            <a:r>
              <a:rPr lang="en-US" dirty="0" smtClean="0"/>
              <a:t>Total physical response</a:t>
            </a:r>
          </a:p>
          <a:p>
            <a:r>
              <a:rPr lang="en-US" dirty="0" smtClean="0"/>
              <a:t>Sheltered instruction</a:t>
            </a:r>
          </a:p>
          <a:p>
            <a:r>
              <a:rPr lang="en-US" dirty="0" smtClean="0"/>
              <a:t>Choral reading</a:t>
            </a:r>
          </a:p>
          <a:p>
            <a:endParaRPr lang="en-US" dirty="0"/>
          </a:p>
        </p:txBody>
      </p:sp>
      <p:sp>
        <p:nvSpPr>
          <p:cNvPr id="8" name="Content Placeholder 7"/>
          <p:cNvSpPr>
            <a:spLocks noGrp="1"/>
          </p:cNvSpPr>
          <p:nvPr>
            <p:ph sz="half" idx="2"/>
          </p:nvPr>
        </p:nvSpPr>
        <p:spPr>
          <a:xfrm>
            <a:off x="4648200" y="1856204"/>
            <a:ext cx="4114800" cy="2944396"/>
          </a:xfrm>
        </p:spPr>
        <p:txBody>
          <a:bodyPr/>
          <a:lstStyle/>
          <a:p>
            <a:r>
              <a:rPr lang="en-US" dirty="0" smtClean="0"/>
              <a:t>Interactive writing</a:t>
            </a:r>
          </a:p>
          <a:p>
            <a:r>
              <a:rPr lang="en-US" dirty="0" smtClean="0"/>
              <a:t>Language experience approach</a:t>
            </a:r>
          </a:p>
          <a:p>
            <a:r>
              <a:rPr lang="en-US" dirty="0" smtClean="0"/>
              <a:t>Using audio books</a:t>
            </a:r>
          </a:p>
          <a:p>
            <a:r>
              <a:rPr lang="en-US" dirty="0" smtClean="0"/>
              <a:t>Shared reading</a:t>
            </a:r>
          </a:p>
          <a:p>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533400"/>
            <a:ext cx="8382000" cy="1191095"/>
          </a:xfrm>
        </p:spPr>
        <p:txBody>
          <a:bodyPr/>
          <a:lstStyle/>
          <a:p>
            <a:r>
              <a:rPr dirty="0" smtClean="0"/>
              <a:t>Your Personal Views</a:t>
            </a:r>
            <a:br>
              <a:rPr dirty="0" smtClean="0"/>
            </a:br>
            <a:r>
              <a:rPr dirty="0" smtClean="0"/>
              <a:t>of Reading Instruction</a:t>
            </a:r>
            <a:endParaRPr lang="en-US" dirty="0"/>
          </a:p>
        </p:txBody>
      </p:sp>
      <p:sp>
        <p:nvSpPr>
          <p:cNvPr id="6" name="Content Placeholder 5"/>
          <p:cNvSpPr>
            <a:spLocks noGrp="1"/>
          </p:cNvSpPr>
          <p:nvPr>
            <p:ph idx="1"/>
          </p:nvPr>
        </p:nvSpPr>
        <p:spPr>
          <a:xfrm>
            <a:off x="1676400" y="2133600"/>
            <a:ext cx="6858000" cy="1533753"/>
          </a:xfrm>
        </p:spPr>
        <p:txBody>
          <a:bodyPr/>
          <a:lstStyle/>
          <a:p>
            <a:r>
              <a:rPr lang="en-US" dirty="0" smtClean="0"/>
              <a:t>How do you view reading?</a:t>
            </a:r>
          </a:p>
          <a:p>
            <a:pPr lvl="1"/>
            <a:r>
              <a:rPr lang="en-US" dirty="0" smtClean="0"/>
              <a:t>As a set of skills?</a:t>
            </a:r>
          </a:p>
          <a:p>
            <a:pPr lvl="1"/>
            <a:r>
              <a:rPr lang="en-US" dirty="0" smtClean="0"/>
              <a:t>As a holistic event?</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Historical Overview of Reading Reforms</a:t>
            </a:r>
            <a:endParaRPr lang="en-US" dirty="0"/>
          </a:p>
        </p:txBody>
      </p:sp>
      <p:sp>
        <p:nvSpPr>
          <p:cNvPr id="3" name="Content Placeholder 2"/>
          <p:cNvSpPr>
            <a:spLocks noGrp="1"/>
          </p:cNvSpPr>
          <p:nvPr>
            <p:ph idx="1"/>
          </p:nvPr>
        </p:nvSpPr>
        <p:spPr>
          <a:xfrm>
            <a:off x="381000" y="1219201"/>
            <a:ext cx="8382000" cy="4925740"/>
          </a:xfrm>
        </p:spPr>
        <p:txBody>
          <a:bodyPr/>
          <a:lstStyle/>
          <a:p>
            <a:pPr>
              <a:buNone/>
            </a:pPr>
            <a:r>
              <a:rPr lang="en-US" sz="2800" dirty="0" smtClean="0"/>
              <a:t>Federal law mandates quality instruction that ensures that all children―regardless of race, gender, or ability―will reach their potential.</a:t>
            </a:r>
          </a:p>
          <a:p>
            <a:pPr>
              <a:spcBef>
                <a:spcPts val="1500"/>
              </a:spcBef>
            </a:pPr>
            <a:r>
              <a:rPr lang="en-US" sz="2400" dirty="0" smtClean="0"/>
              <a:t>Elementary and Secondary Education Act of 1966</a:t>
            </a:r>
          </a:p>
          <a:p>
            <a:r>
              <a:rPr lang="en-US" sz="2400" dirty="0" smtClean="0"/>
              <a:t>The America Reads Challenge Act, 1997</a:t>
            </a:r>
          </a:p>
          <a:p>
            <a:r>
              <a:rPr lang="en-US" sz="2400" dirty="0" smtClean="0"/>
              <a:t>The National Reading Panel Act, 1997</a:t>
            </a:r>
          </a:p>
          <a:p>
            <a:r>
              <a:rPr lang="en-US" sz="2400" dirty="0" smtClean="0"/>
              <a:t>No Child Left Behind Act, 2001</a:t>
            </a:r>
          </a:p>
          <a:p>
            <a:r>
              <a:rPr lang="en-US" sz="2400" dirty="0" smtClean="0"/>
              <a:t>Continuing emphasis on scientifically based research</a:t>
            </a:r>
          </a:p>
          <a:p>
            <a:r>
              <a:rPr lang="en-US" sz="2400" dirty="0" smtClean="0"/>
              <a:t>Response to Intervention, 2004</a:t>
            </a:r>
          </a:p>
          <a:p>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18795"/>
          </a:xfrm>
        </p:spPr>
        <p:txBody>
          <a:bodyPr/>
          <a:lstStyle/>
          <a:p>
            <a:r>
              <a:rPr dirty="0" smtClean="0"/>
              <a:t>“Five Missing Pillars of Scientific Reading Instruction” </a:t>
            </a:r>
            <a:r>
              <a:rPr sz="2800" dirty="0" smtClean="0"/>
              <a:t>(</a:t>
            </a:r>
            <a:r>
              <a:rPr sz="2800" dirty="0" err="1" smtClean="0"/>
              <a:t>Allington</a:t>
            </a:r>
            <a:r>
              <a:rPr sz="2800" dirty="0" smtClean="0"/>
              <a:t>, 2006)</a:t>
            </a:r>
            <a:endParaRPr lang="en-US" sz="2800" dirty="0"/>
          </a:p>
        </p:txBody>
      </p:sp>
      <p:sp>
        <p:nvSpPr>
          <p:cNvPr id="3" name="Content Placeholder 2"/>
          <p:cNvSpPr>
            <a:spLocks noGrp="1"/>
          </p:cNvSpPr>
          <p:nvPr>
            <p:ph idx="1"/>
          </p:nvPr>
        </p:nvSpPr>
        <p:spPr>
          <a:xfrm>
            <a:off x="381000" y="1692433"/>
            <a:ext cx="8382000" cy="4883388"/>
          </a:xfrm>
        </p:spPr>
        <p:txBody>
          <a:bodyPr/>
          <a:lstStyle/>
          <a:p>
            <a:pPr marL="624078" indent="-514350">
              <a:lnSpc>
                <a:spcPct val="105000"/>
              </a:lnSpc>
            </a:pPr>
            <a:r>
              <a:rPr lang="en-US" sz="2800" dirty="0" smtClean="0"/>
              <a:t>Students need access to, and a choice of, a wide variety of interesting narrative and informational texts on their reading level.</a:t>
            </a:r>
          </a:p>
          <a:p>
            <a:pPr marL="624078" indent="-514350">
              <a:lnSpc>
                <a:spcPct val="105000"/>
              </a:lnSpc>
            </a:pPr>
            <a:r>
              <a:rPr lang="en-US" sz="2800" dirty="0" smtClean="0"/>
              <a:t>Students need to be given text they can read.</a:t>
            </a:r>
          </a:p>
          <a:p>
            <a:pPr marL="624078" indent="-514350">
              <a:lnSpc>
                <a:spcPct val="105000"/>
              </a:lnSpc>
            </a:pPr>
            <a:r>
              <a:rPr lang="en-US" sz="2800" dirty="0" smtClean="0"/>
              <a:t>Writing and reading are reciprocal.</a:t>
            </a:r>
          </a:p>
          <a:p>
            <a:pPr marL="624078" indent="-514350">
              <a:lnSpc>
                <a:spcPct val="105000"/>
              </a:lnSpc>
            </a:pPr>
            <a:r>
              <a:rPr lang="en-US" sz="2800" dirty="0" smtClean="0"/>
              <a:t>Students vary greatly in their reading abilities at every grade level and instruction must recognize these differences.</a:t>
            </a:r>
          </a:p>
          <a:p>
            <a:pPr marL="624078" indent="-514350">
              <a:lnSpc>
                <a:spcPct val="105000"/>
              </a:lnSpc>
            </a:pPr>
            <a:r>
              <a:rPr lang="en-US" sz="2800" dirty="0" smtClean="0"/>
              <a:t>Many students need tutoring from an expert if they are to accelerate their reading development.</a:t>
            </a:r>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Guiding Principles for RTI</a:t>
            </a:r>
            <a:endParaRPr lang="en-US" dirty="0"/>
          </a:p>
        </p:txBody>
      </p:sp>
      <p:sp>
        <p:nvSpPr>
          <p:cNvPr id="3" name="Content Placeholder 2"/>
          <p:cNvSpPr>
            <a:spLocks noGrp="1"/>
          </p:cNvSpPr>
          <p:nvPr>
            <p:ph idx="1"/>
          </p:nvPr>
        </p:nvSpPr>
        <p:spPr>
          <a:xfrm>
            <a:off x="1066800" y="1412875"/>
            <a:ext cx="7696200" cy="3985706"/>
          </a:xfrm>
        </p:spPr>
        <p:txBody>
          <a:bodyPr/>
          <a:lstStyle/>
          <a:p>
            <a:r>
              <a:rPr lang="en-US" dirty="0" smtClean="0"/>
              <a:t>Instruction</a:t>
            </a:r>
          </a:p>
          <a:p>
            <a:r>
              <a:rPr lang="en-US" dirty="0" smtClean="0"/>
              <a:t>Responsive teaching and differentiation</a:t>
            </a:r>
          </a:p>
          <a:p>
            <a:r>
              <a:rPr lang="en-US" dirty="0" smtClean="0"/>
              <a:t>Assessment</a:t>
            </a:r>
          </a:p>
          <a:p>
            <a:r>
              <a:rPr lang="en-US" dirty="0" smtClean="0"/>
              <a:t>Collaboration</a:t>
            </a:r>
          </a:p>
          <a:p>
            <a:r>
              <a:rPr lang="en-US" dirty="0" smtClean="0"/>
              <a:t>Systemic and comprehensive program</a:t>
            </a:r>
          </a:p>
          <a:p>
            <a:r>
              <a:rPr lang="en-US" dirty="0" smtClean="0"/>
              <a:t>Expertise</a:t>
            </a:r>
          </a:p>
          <a:p>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 Sample RTI Process</a:t>
            </a:r>
            <a:endParaRPr lang="en-US" dirty="0"/>
          </a:p>
        </p:txBody>
      </p:sp>
      <p:sp>
        <p:nvSpPr>
          <p:cNvPr id="3" name="Content Placeholder 2"/>
          <p:cNvSpPr>
            <a:spLocks noGrp="1"/>
          </p:cNvSpPr>
          <p:nvPr>
            <p:ph idx="1"/>
          </p:nvPr>
        </p:nvSpPr>
        <p:spPr>
          <a:xfrm>
            <a:off x="381000" y="1412875"/>
            <a:ext cx="8382000" cy="4880823"/>
          </a:xfrm>
        </p:spPr>
        <p:txBody>
          <a:bodyPr/>
          <a:lstStyle/>
          <a:p>
            <a:r>
              <a:rPr lang="en-US" dirty="0" smtClean="0"/>
              <a:t>Establish benchmarks</a:t>
            </a:r>
          </a:p>
          <a:p>
            <a:r>
              <a:rPr lang="en-US" dirty="0" smtClean="0"/>
              <a:t>Provide intervention in the areas of greatest need</a:t>
            </a:r>
          </a:p>
          <a:p>
            <a:r>
              <a:rPr lang="en-US" dirty="0" smtClean="0"/>
              <a:t>Monitor and record student progress</a:t>
            </a:r>
          </a:p>
          <a:p>
            <a:r>
              <a:rPr lang="en-US" dirty="0" smtClean="0"/>
              <a:t>Offer more intense intervention—either individualized or in very small groups</a:t>
            </a:r>
          </a:p>
          <a:p>
            <a:r>
              <a:rPr lang="en-US" dirty="0" smtClean="0"/>
              <a:t>After a long period of time, assess the student again</a:t>
            </a:r>
          </a:p>
          <a:p>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95548"/>
          </a:xfrm>
        </p:spPr>
        <p:txBody>
          <a:bodyPr/>
          <a:lstStyle/>
          <a:p>
            <a:r>
              <a:rPr sz="4300" smtClean="0">
                <a:solidFill>
                  <a:srgbClr val="FFCC99"/>
                </a:solidFill>
              </a:rPr>
              <a:t>Multimodal Literacy</a:t>
            </a:r>
            <a:endParaRPr lang="en-US" sz="4300" dirty="0">
              <a:solidFill>
                <a:srgbClr val="FFCC99"/>
              </a:solidFill>
            </a:endParaRPr>
          </a:p>
        </p:txBody>
      </p:sp>
      <p:sp>
        <p:nvSpPr>
          <p:cNvPr id="4" name="Content Placeholder 3"/>
          <p:cNvSpPr>
            <a:spLocks noGrp="1"/>
          </p:cNvSpPr>
          <p:nvPr>
            <p:ph sz="half" idx="1"/>
          </p:nvPr>
        </p:nvSpPr>
        <p:spPr>
          <a:xfrm>
            <a:off x="381000" y="1411552"/>
            <a:ext cx="4114800" cy="2849498"/>
          </a:xfrm>
        </p:spPr>
        <p:txBody>
          <a:bodyPr/>
          <a:lstStyle/>
          <a:p>
            <a:r>
              <a:rPr lang="en-US" sz="3200" dirty="0" smtClean="0"/>
              <a:t>Four basic </a:t>
            </a:r>
            <a:r>
              <a:rPr lang="en-US" sz="3200" dirty="0" err="1" smtClean="0"/>
              <a:t>literacies</a:t>
            </a:r>
            <a:r>
              <a:rPr lang="en-US" sz="3200" dirty="0" smtClean="0"/>
              <a:t>:</a:t>
            </a:r>
          </a:p>
          <a:p>
            <a:pPr lvl="1"/>
            <a:r>
              <a:rPr lang="en-US" dirty="0" smtClean="0"/>
              <a:t>Technological literacy</a:t>
            </a:r>
          </a:p>
          <a:p>
            <a:pPr lvl="1"/>
            <a:r>
              <a:rPr lang="en-US" dirty="0" smtClean="0"/>
              <a:t>Visual literacy</a:t>
            </a:r>
          </a:p>
          <a:p>
            <a:pPr lvl="1"/>
            <a:r>
              <a:rPr lang="en-US" dirty="0" smtClean="0"/>
              <a:t>Media literacy</a:t>
            </a:r>
          </a:p>
          <a:p>
            <a:pPr lvl="1"/>
            <a:r>
              <a:rPr lang="en-US" dirty="0" smtClean="0"/>
              <a:t>Informational literacy</a:t>
            </a:r>
          </a:p>
          <a:p>
            <a:endParaRPr lang="en-US" dirty="0"/>
          </a:p>
        </p:txBody>
      </p:sp>
      <p:sp>
        <p:nvSpPr>
          <p:cNvPr id="5" name="Content Placeholder 4"/>
          <p:cNvSpPr>
            <a:spLocks noGrp="1"/>
          </p:cNvSpPr>
          <p:nvPr>
            <p:ph sz="half" idx="2"/>
          </p:nvPr>
        </p:nvSpPr>
        <p:spPr>
          <a:xfrm>
            <a:off x="4648200" y="1411553"/>
            <a:ext cx="4114800" cy="3389047"/>
          </a:xfrm>
        </p:spPr>
        <p:txBody>
          <a:bodyPr/>
          <a:lstStyle/>
          <a:p>
            <a:r>
              <a:rPr lang="en-US" dirty="0" smtClean="0"/>
              <a:t>Students are motivated to develop </a:t>
            </a:r>
            <a:r>
              <a:rPr lang="en-US" dirty="0" err="1" smtClean="0"/>
              <a:t>multiliteracy</a:t>
            </a:r>
            <a:r>
              <a:rPr lang="en-US" dirty="0" smtClean="0"/>
              <a:t> skills because:</a:t>
            </a:r>
          </a:p>
          <a:p>
            <a:pPr lvl="1"/>
            <a:r>
              <a:rPr lang="en-US" dirty="0" smtClean="0"/>
              <a:t>Technology fosters interaction </a:t>
            </a:r>
          </a:p>
          <a:p>
            <a:pPr lvl="1"/>
            <a:r>
              <a:rPr lang="en-US" dirty="0" smtClean="0"/>
              <a:t>Learning becomes social</a:t>
            </a:r>
          </a:p>
          <a:p>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2003"/>
            <a:ext cx="8382000" cy="664797"/>
          </a:xfrm>
        </p:spPr>
        <p:txBody>
          <a:bodyPr>
            <a:normAutofit fontScale="90000"/>
          </a:bodyPr>
          <a:lstStyle/>
          <a:p>
            <a:r>
              <a:rPr lang="en-US" dirty="0" smtClean="0">
                <a:solidFill>
                  <a:srgbClr val="FFCC99"/>
                </a:solidFill>
              </a:rPr>
              <a:t>Examples of the Importance of Literacy</a:t>
            </a:r>
            <a:r>
              <a:rPr lang="en-US" dirty="0" smtClean="0"/>
              <a:t/>
            </a:r>
            <a:br>
              <a:rPr lang="en-US" dirty="0" smtClean="0"/>
            </a:br>
            <a:endParaRPr lang="en-US" dirty="0">
              <a:solidFill>
                <a:schemeClr val="tx2"/>
              </a:solidFill>
            </a:endParaRPr>
          </a:p>
        </p:txBody>
      </p:sp>
      <p:sp>
        <p:nvSpPr>
          <p:cNvPr id="3" name="Text Placeholder 2"/>
          <p:cNvSpPr>
            <a:spLocks noGrp="1"/>
          </p:cNvSpPr>
          <p:nvPr>
            <p:ph sz="half" idx="1"/>
          </p:nvPr>
        </p:nvSpPr>
        <p:spPr>
          <a:xfrm>
            <a:off x="304800" y="1451586"/>
            <a:ext cx="4114800" cy="2129814"/>
          </a:xfrm>
        </p:spPr>
        <p:txBody>
          <a:bodyPr>
            <a:noAutofit/>
          </a:bodyPr>
          <a:lstStyle/>
          <a:p>
            <a:pPr>
              <a:buSzPct val="80000"/>
            </a:pPr>
            <a:r>
              <a:rPr lang="en-US" dirty="0" smtClean="0"/>
              <a:t>Warning signs</a:t>
            </a:r>
          </a:p>
          <a:p>
            <a:pPr>
              <a:buSzPct val="80000"/>
            </a:pPr>
            <a:r>
              <a:rPr lang="en-US" dirty="0" smtClean="0"/>
              <a:t>Disclaimers</a:t>
            </a:r>
          </a:p>
          <a:p>
            <a:pPr>
              <a:buSzPct val="80000"/>
            </a:pPr>
            <a:r>
              <a:rPr lang="en-US" dirty="0" smtClean="0"/>
              <a:t>Instructional manuals and directions</a:t>
            </a:r>
          </a:p>
          <a:p>
            <a:pPr>
              <a:buSzPct val="80000"/>
            </a:pPr>
            <a:r>
              <a:rPr lang="en-US" dirty="0" smtClean="0"/>
              <a:t>Road signs</a:t>
            </a:r>
          </a:p>
        </p:txBody>
      </p:sp>
      <p:sp>
        <p:nvSpPr>
          <p:cNvPr id="4" name="Content Placeholder 3"/>
          <p:cNvSpPr>
            <a:spLocks noGrp="1"/>
          </p:cNvSpPr>
          <p:nvPr>
            <p:ph sz="half" idx="2"/>
          </p:nvPr>
        </p:nvSpPr>
        <p:spPr>
          <a:xfrm>
            <a:off x="4648200" y="1426524"/>
            <a:ext cx="4114800" cy="3465051"/>
          </a:xfrm>
        </p:spPr>
        <p:txBody>
          <a:bodyPr/>
          <a:lstStyle/>
          <a:p>
            <a:pPr>
              <a:buSzPct val="80000"/>
            </a:pPr>
            <a:r>
              <a:rPr lang="en-US" dirty="0" smtClean="0"/>
              <a:t>Help-wanted ads</a:t>
            </a:r>
          </a:p>
          <a:p>
            <a:pPr>
              <a:buSzPct val="80000"/>
            </a:pPr>
            <a:r>
              <a:rPr lang="en-US" dirty="0" smtClean="0"/>
              <a:t>Tax forms</a:t>
            </a:r>
          </a:p>
          <a:p>
            <a:pPr>
              <a:buSzPct val="80000"/>
            </a:pPr>
            <a:r>
              <a:rPr lang="en-US" dirty="0" smtClean="0"/>
              <a:t>Insurance policies</a:t>
            </a:r>
          </a:p>
          <a:p>
            <a:pPr>
              <a:buSzPct val="80000"/>
            </a:pPr>
            <a:r>
              <a:rPr lang="en-US" dirty="0" smtClean="0"/>
              <a:t>Information on the Internet</a:t>
            </a:r>
          </a:p>
          <a:p>
            <a:pPr>
              <a:buSzPct val="80000"/>
            </a:pPr>
            <a:endParaRPr lang="en-US" dirty="0" smtClean="0"/>
          </a:p>
          <a:p>
            <a:endParaRPr lang="en-US" dirty="0"/>
          </a:p>
        </p:txBody>
      </p:sp>
      <p:sp>
        <p:nvSpPr>
          <p:cNvPr id="5" name="Text Placeholder 2"/>
          <p:cNvSpPr txBox="1">
            <a:spLocks/>
          </p:cNvSpPr>
          <p:nvPr/>
        </p:nvSpPr>
        <p:spPr>
          <a:xfrm>
            <a:off x="2895600" y="4876800"/>
            <a:ext cx="3505200" cy="533400"/>
          </a:xfrm>
          <a:prstGeom prst="rect">
            <a:avLst/>
          </a:prstGeom>
        </p:spPr>
        <p:txBody>
          <a:bodyPr vert="horz" lIns="0" tIns="0" rIns="0" bIns="0" rtlCol="0">
            <a:noAutofit/>
          </a:bodyPr>
          <a:lstStyle/>
          <a:p>
            <a:pPr>
              <a:buSzPct val="80000"/>
            </a:pPr>
            <a:r>
              <a:rPr lang="en-US" sz="2800" dirty="0" smtClean="0"/>
              <a:t>What are some others?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91095"/>
          </a:xfrm>
        </p:spPr>
        <p:txBody>
          <a:bodyPr/>
          <a:lstStyle/>
          <a:p>
            <a:r>
              <a:rPr sz="4300" smtClean="0"/>
              <a:t>Examples of New Technologies </a:t>
            </a:r>
            <a:br>
              <a:rPr sz="4300" smtClean="0"/>
            </a:br>
            <a:r>
              <a:rPr sz="4300" smtClean="0"/>
              <a:t>for Learning</a:t>
            </a:r>
            <a:endParaRPr lang="en-US" sz="4300" dirty="0"/>
          </a:p>
        </p:txBody>
      </p:sp>
      <p:sp>
        <p:nvSpPr>
          <p:cNvPr id="5" name="Content Placeholder 4"/>
          <p:cNvSpPr>
            <a:spLocks noGrp="1"/>
          </p:cNvSpPr>
          <p:nvPr>
            <p:ph idx="1"/>
          </p:nvPr>
        </p:nvSpPr>
        <p:spPr>
          <a:xfrm>
            <a:off x="1524000" y="1572002"/>
            <a:ext cx="5791200" cy="3403496"/>
          </a:xfrm>
        </p:spPr>
        <p:txBody>
          <a:bodyPr/>
          <a:lstStyle/>
          <a:p>
            <a:r>
              <a:rPr lang="en-US" dirty="0" smtClean="0">
                <a:hlinkClick r:id="rId2"/>
              </a:rPr>
              <a:t>www.funbrain.com</a:t>
            </a:r>
            <a:r>
              <a:rPr lang="en-US" dirty="0" smtClean="0"/>
              <a:t> </a:t>
            </a:r>
          </a:p>
          <a:p>
            <a:r>
              <a:rPr lang="en-US" dirty="0" smtClean="0"/>
              <a:t>Social networking sites</a:t>
            </a:r>
          </a:p>
          <a:p>
            <a:r>
              <a:rPr lang="en-US" dirty="0" err="1" smtClean="0"/>
              <a:t>WebQuests</a:t>
            </a:r>
            <a:r>
              <a:rPr lang="en-US" dirty="0" smtClean="0"/>
              <a:t> </a:t>
            </a:r>
          </a:p>
          <a:p>
            <a:r>
              <a:rPr lang="en-US" dirty="0" smtClean="0"/>
              <a:t>Creating one’s own website</a:t>
            </a:r>
          </a:p>
          <a:p>
            <a:r>
              <a:rPr lang="en-US" dirty="0" smtClean="0"/>
              <a:t>Editing Wikipedia articles</a:t>
            </a:r>
          </a:p>
          <a:p>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Effective Teachers . . . </a:t>
            </a:r>
            <a:endParaRPr lang="en-US" dirty="0"/>
          </a:p>
        </p:txBody>
      </p:sp>
      <p:sp>
        <p:nvSpPr>
          <p:cNvPr id="3" name="Content Placeholder 2"/>
          <p:cNvSpPr>
            <a:spLocks noGrp="1"/>
          </p:cNvSpPr>
          <p:nvPr>
            <p:ph idx="1"/>
          </p:nvPr>
        </p:nvSpPr>
        <p:spPr>
          <a:xfrm>
            <a:off x="381000" y="1412875"/>
            <a:ext cx="8382000" cy="4573560"/>
          </a:xfrm>
        </p:spPr>
        <p:txBody>
          <a:bodyPr/>
          <a:lstStyle/>
          <a:p>
            <a:pPr>
              <a:lnSpc>
                <a:spcPct val="105000"/>
              </a:lnSpc>
            </a:pPr>
            <a:r>
              <a:rPr lang="en-US" dirty="0" smtClean="0"/>
              <a:t>Understand the era in which they are teaching</a:t>
            </a:r>
          </a:p>
          <a:p>
            <a:pPr>
              <a:lnSpc>
                <a:spcPct val="105000"/>
              </a:lnSpc>
            </a:pPr>
            <a:r>
              <a:rPr lang="en-US" dirty="0" smtClean="0"/>
              <a:t>Strive to help all students grow in their reading </a:t>
            </a:r>
            <a:r>
              <a:rPr lang="en-US" smtClean="0"/>
              <a:t>and overall literacy </a:t>
            </a:r>
            <a:r>
              <a:rPr lang="en-US" dirty="0" smtClean="0"/>
              <a:t>abilities</a:t>
            </a:r>
          </a:p>
          <a:p>
            <a:pPr>
              <a:lnSpc>
                <a:spcPct val="105000"/>
              </a:lnSpc>
            </a:pPr>
            <a:r>
              <a:rPr lang="en-US" dirty="0" smtClean="0"/>
              <a:t>Develop a philosophy of teaching through study, observation, and practice</a:t>
            </a:r>
          </a:p>
          <a:p>
            <a:pPr>
              <a:lnSpc>
                <a:spcPct val="105000"/>
              </a:lnSpc>
            </a:pPr>
            <a:r>
              <a:rPr lang="en-US" dirty="0" smtClean="0"/>
              <a:t>Are knowledgeable about learning theories and reading models</a:t>
            </a:r>
          </a:p>
          <a:p>
            <a:pPr algn="ctr">
              <a:spcBef>
                <a:spcPts val="1500"/>
              </a:spcBef>
              <a:buNone/>
            </a:pPr>
            <a:r>
              <a:rPr lang="en-US" dirty="0" smtClean="0"/>
              <a:t>What else would you add?</a:t>
            </a:r>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Video Presentations</a:t>
            </a:r>
            <a:endParaRPr lang="en-US" dirty="0"/>
          </a:p>
        </p:txBody>
      </p:sp>
      <p:sp>
        <p:nvSpPr>
          <p:cNvPr id="3" name="Content Placeholder 2"/>
          <p:cNvSpPr>
            <a:spLocks noGrp="1"/>
          </p:cNvSpPr>
          <p:nvPr>
            <p:ph idx="1"/>
          </p:nvPr>
        </p:nvSpPr>
        <p:spPr>
          <a:xfrm>
            <a:off x="381000" y="1412875"/>
            <a:ext cx="8382000" cy="2059538"/>
          </a:xfrm>
        </p:spPr>
        <p:txBody>
          <a:bodyPr/>
          <a:lstStyle/>
          <a:p>
            <a:r>
              <a:rPr lang="en-US" smtClean="0"/>
              <a:t>You can see </a:t>
            </a:r>
            <a:r>
              <a:rPr lang="en-US" dirty="0" smtClean="0"/>
              <a:t>video interviews with a </a:t>
            </a:r>
            <a:r>
              <a:rPr lang="en-US" u="sng" dirty="0" smtClean="0">
                <a:hlinkClick r:id="rId2"/>
              </a:rPr>
              <a:t>primary teacher</a:t>
            </a:r>
            <a:r>
              <a:rPr lang="en-US" dirty="0" smtClean="0"/>
              <a:t> and an </a:t>
            </a:r>
            <a:r>
              <a:rPr lang="en-US" u="sng" dirty="0" smtClean="0">
                <a:hlinkClick r:id="rId3"/>
              </a:rPr>
              <a:t>intermediate teacher</a:t>
            </a:r>
            <a:r>
              <a:rPr lang="en-US" dirty="0" smtClean="0"/>
              <a:t> about assessment and intervention strategies.</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95052"/>
            <a:ext cx="8382000" cy="595548"/>
          </a:xfrm>
        </p:spPr>
        <p:txBody>
          <a:bodyPr/>
          <a:lstStyle/>
          <a:p>
            <a:r>
              <a:rPr sz="4300" dirty="0" smtClean="0">
                <a:solidFill>
                  <a:srgbClr val="FFCC99"/>
                </a:solidFill>
              </a:rPr>
              <a:t>Theories Related to Literacy</a:t>
            </a:r>
            <a:endParaRPr lang="en-US" sz="4300" dirty="0">
              <a:solidFill>
                <a:srgbClr val="FFCC99"/>
              </a:solidFill>
            </a:endParaRPr>
          </a:p>
        </p:txBody>
      </p:sp>
      <p:sp>
        <p:nvSpPr>
          <p:cNvPr id="6" name="Content Placeholder 5"/>
          <p:cNvSpPr>
            <a:spLocks noGrp="1"/>
          </p:cNvSpPr>
          <p:nvPr>
            <p:ph idx="1"/>
          </p:nvPr>
        </p:nvSpPr>
        <p:spPr>
          <a:xfrm>
            <a:off x="1295400" y="1447800"/>
            <a:ext cx="6019800" cy="2780761"/>
          </a:xfrm>
        </p:spPr>
        <p:txBody>
          <a:bodyPr/>
          <a:lstStyle/>
          <a:p>
            <a:pPr>
              <a:lnSpc>
                <a:spcPct val="100000"/>
              </a:lnSpc>
              <a:spcBef>
                <a:spcPts val="700"/>
              </a:spcBef>
              <a:defRPr/>
            </a:pPr>
            <a:r>
              <a:rPr lang="en-US" dirty="0" smtClean="0"/>
              <a:t>Constructivist theory</a:t>
            </a:r>
          </a:p>
          <a:p>
            <a:pPr>
              <a:lnSpc>
                <a:spcPct val="100000"/>
              </a:lnSpc>
              <a:spcBef>
                <a:spcPts val="700"/>
              </a:spcBef>
              <a:defRPr/>
            </a:pPr>
            <a:r>
              <a:rPr lang="en-US" dirty="0" smtClean="0"/>
              <a:t>Zone of proximal development</a:t>
            </a:r>
          </a:p>
          <a:p>
            <a:pPr>
              <a:lnSpc>
                <a:spcPct val="100000"/>
              </a:lnSpc>
              <a:spcBef>
                <a:spcPts val="700"/>
              </a:spcBef>
              <a:defRPr/>
            </a:pPr>
            <a:r>
              <a:rPr lang="en-US" dirty="0" smtClean="0"/>
              <a:t>Hierarchy of human needs</a:t>
            </a:r>
          </a:p>
          <a:p>
            <a:pPr>
              <a:lnSpc>
                <a:spcPct val="100000"/>
              </a:lnSpc>
              <a:spcBef>
                <a:spcPts val="700"/>
              </a:spcBef>
              <a:defRPr/>
            </a:pPr>
            <a:r>
              <a:rPr lang="en-US" dirty="0" smtClean="0"/>
              <a:t>Critical literacy theory</a:t>
            </a:r>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Basic Human Needs</a:t>
            </a:r>
            <a:endParaRPr lang="en-US" dirty="0"/>
          </a:p>
        </p:txBody>
      </p:sp>
      <p:sp>
        <p:nvSpPr>
          <p:cNvPr id="3" name="Content Placeholder 2"/>
          <p:cNvSpPr>
            <a:spLocks noGrp="1"/>
          </p:cNvSpPr>
          <p:nvPr>
            <p:ph idx="1"/>
          </p:nvPr>
        </p:nvSpPr>
        <p:spPr>
          <a:xfrm>
            <a:off x="381000" y="1143000"/>
            <a:ext cx="8382000" cy="4792594"/>
          </a:xfrm>
        </p:spPr>
        <p:txBody>
          <a:bodyPr/>
          <a:lstStyle/>
          <a:p>
            <a:pPr>
              <a:lnSpc>
                <a:spcPct val="110000"/>
              </a:lnSpc>
            </a:pPr>
            <a:r>
              <a:rPr lang="en-US" sz="2800" dirty="0" smtClean="0">
                <a:effectLst/>
              </a:rPr>
              <a:t>Physiological: oxygen, water, food, shelter, etc.</a:t>
            </a:r>
          </a:p>
          <a:p>
            <a:pPr>
              <a:lnSpc>
                <a:spcPct val="110000"/>
              </a:lnSpc>
            </a:pPr>
            <a:r>
              <a:rPr lang="en-US" sz="2800" dirty="0" smtClean="0">
                <a:effectLst/>
              </a:rPr>
              <a:t>Safety: security in one’s present environment</a:t>
            </a:r>
          </a:p>
          <a:p>
            <a:pPr>
              <a:lnSpc>
                <a:spcPct val="110000"/>
              </a:lnSpc>
            </a:pPr>
            <a:r>
              <a:rPr lang="en-US" sz="2800" dirty="0" smtClean="0">
                <a:effectLst/>
              </a:rPr>
              <a:t>Love and belonging: acceptance by others</a:t>
            </a:r>
          </a:p>
          <a:p>
            <a:pPr>
              <a:lnSpc>
                <a:spcPct val="110000"/>
              </a:lnSpc>
            </a:pPr>
            <a:r>
              <a:rPr lang="en-US" sz="2800" dirty="0" smtClean="0">
                <a:effectLst/>
              </a:rPr>
              <a:t>Esteem: feeling good about oneself and having the respect of others</a:t>
            </a:r>
          </a:p>
          <a:p>
            <a:pPr>
              <a:lnSpc>
                <a:spcPct val="110000"/>
              </a:lnSpc>
            </a:pPr>
            <a:r>
              <a:rPr lang="en-US" sz="2800" dirty="0" smtClean="0">
                <a:effectLst/>
              </a:rPr>
              <a:t>Self-actualization: knowledge that one has fulfilled one’s potential</a:t>
            </a:r>
            <a:endParaRPr lang="en-US" dirty="0" smtClean="0">
              <a:effectLst/>
            </a:endParaRPr>
          </a:p>
          <a:p>
            <a:pPr algn="ctr">
              <a:spcBef>
                <a:spcPts val="1500"/>
              </a:spcBef>
              <a:buClr>
                <a:srgbClr val="C00000"/>
              </a:buClr>
              <a:buNone/>
            </a:pPr>
            <a:r>
              <a:rPr lang="en-US" sz="3000" dirty="0" smtClean="0">
                <a:effectLst/>
              </a:rPr>
              <a:t>As a teacher, what is your role in helping to meet your students’ needs?</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z="4300" smtClean="0">
                <a:solidFill>
                  <a:srgbClr val="FFCC99"/>
                </a:solidFill>
              </a:rPr>
              <a:t>Critical Literacy Theory</a:t>
            </a:r>
            <a:endParaRPr lang="en-US" sz="4300" dirty="0">
              <a:solidFill>
                <a:srgbClr val="FFCC99"/>
              </a:solidFill>
            </a:endParaRPr>
          </a:p>
        </p:txBody>
      </p:sp>
      <p:sp>
        <p:nvSpPr>
          <p:cNvPr id="6" name="Content Placeholder 5"/>
          <p:cNvSpPr>
            <a:spLocks noGrp="1"/>
          </p:cNvSpPr>
          <p:nvPr>
            <p:ph sz="half" idx="1"/>
          </p:nvPr>
        </p:nvSpPr>
        <p:spPr>
          <a:xfrm>
            <a:off x="381000" y="1411553"/>
            <a:ext cx="4114800" cy="5070619"/>
          </a:xfrm>
        </p:spPr>
        <p:txBody>
          <a:bodyPr/>
          <a:lstStyle/>
          <a:p>
            <a:r>
              <a:rPr lang="en-US" dirty="0" smtClean="0"/>
              <a:t>Literacy is more than being able to read a text accurately and fluently.</a:t>
            </a:r>
          </a:p>
          <a:p>
            <a:r>
              <a:rPr lang="en-US" dirty="0" smtClean="0"/>
              <a:t>Literacy involves many forms—</a:t>
            </a:r>
          </a:p>
          <a:p>
            <a:pPr lvl="1">
              <a:buSzPct val="80000"/>
            </a:pPr>
            <a:r>
              <a:rPr lang="en-US" dirty="0" smtClean="0"/>
              <a:t>Print, </a:t>
            </a:r>
            <a:r>
              <a:rPr lang="en-US" dirty="0" err="1" smtClean="0"/>
              <a:t>ebooks</a:t>
            </a:r>
            <a:r>
              <a:rPr lang="en-US" dirty="0" smtClean="0"/>
              <a:t>, text messages, websites, blogs, movies, ads, billboards, visual arts, songs, drama, various multimedia forms, and so on.</a:t>
            </a:r>
          </a:p>
          <a:p>
            <a:endParaRPr lang="en-US" dirty="0"/>
          </a:p>
        </p:txBody>
      </p:sp>
      <p:pic>
        <p:nvPicPr>
          <p:cNvPr id="3075" name="Picture 3" descr="C:\Users\mkt1\AppData\Local\Microsoft\Windows\Temporary Internet Files\Content.IE5\O0V8K44A\MP900402625[1].jpg"/>
          <p:cNvPicPr>
            <a:picLocks noGrp="1" noChangeAspect="1" noChangeArrowheads="1"/>
          </p:cNvPicPr>
          <p:nvPr>
            <p:ph sz="half" idx="2"/>
          </p:nvPr>
        </p:nvPicPr>
        <p:blipFill>
          <a:blip r:embed="rId2" cstate="print"/>
          <a:srcRect/>
          <a:stretch>
            <a:fillRect/>
          </a:stretch>
        </p:blipFill>
        <p:spPr bwMode="auto">
          <a:xfrm>
            <a:off x="5029200" y="1411287"/>
            <a:ext cx="3657600" cy="4573115"/>
          </a:xfrm>
          <a:prstGeom prst="rect">
            <a:avLst/>
          </a:prstGeom>
          <a:noFill/>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95052"/>
            <a:ext cx="8382000" cy="595548"/>
          </a:xfrm>
        </p:spPr>
        <p:txBody>
          <a:bodyPr/>
          <a:lstStyle/>
          <a:p>
            <a:r>
              <a:rPr sz="4300" smtClean="0">
                <a:solidFill>
                  <a:srgbClr val="FFCC99"/>
                </a:solidFill>
              </a:rPr>
              <a:t>Critical </a:t>
            </a:r>
            <a:r>
              <a:rPr sz="4300" smtClean="0"/>
              <a:t>L</a:t>
            </a:r>
            <a:r>
              <a:rPr sz="4300" smtClean="0">
                <a:solidFill>
                  <a:srgbClr val="FFCC99"/>
                </a:solidFill>
              </a:rPr>
              <a:t>iteracy Classrooms</a:t>
            </a:r>
            <a:endParaRPr lang="en-US" sz="4300" dirty="0">
              <a:solidFill>
                <a:srgbClr val="FFCC99"/>
              </a:solidFill>
            </a:endParaRPr>
          </a:p>
        </p:txBody>
      </p:sp>
      <p:sp>
        <p:nvSpPr>
          <p:cNvPr id="6" name="Content Placeholder 5"/>
          <p:cNvSpPr>
            <a:spLocks noGrp="1"/>
          </p:cNvSpPr>
          <p:nvPr>
            <p:ph idx="1"/>
          </p:nvPr>
        </p:nvSpPr>
        <p:spPr>
          <a:xfrm>
            <a:off x="990600" y="1143000"/>
            <a:ext cx="7239000" cy="4272965"/>
          </a:xfrm>
        </p:spPr>
        <p:txBody>
          <a:bodyPr/>
          <a:lstStyle/>
          <a:p>
            <a:r>
              <a:rPr lang="en-US" dirty="0" smtClean="0"/>
              <a:t>Classrooms are “places in which students should come to understand how and why knowledge and power are constructed.”</a:t>
            </a:r>
          </a:p>
          <a:p>
            <a:pPr lvl="1"/>
            <a:r>
              <a:rPr lang="en-US" dirty="0" smtClean="0"/>
              <a:t> Lloyd, 2003, p. 1</a:t>
            </a:r>
          </a:p>
          <a:p>
            <a:pPr>
              <a:spcBef>
                <a:spcPts val="1200"/>
              </a:spcBef>
              <a:buSzPct val="80000"/>
            </a:pPr>
            <a:r>
              <a:rPr lang="en-US" dirty="0" smtClean="0"/>
              <a:t>Teachers’ ultimate critical literacy goal: to help students find their voices and take action against social injustices.</a:t>
            </a:r>
          </a:p>
          <a:p>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28600"/>
            <a:ext cx="8382000" cy="1218795"/>
          </a:xfrm>
        </p:spPr>
        <p:txBody>
          <a:bodyPr/>
          <a:lstStyle/>
          <a:p>
            <a:r>
              <a:rPr dirty="0" smtClean="0"/>
              <a:t>Critical Literacy Questions </a:t>
            </a:r>
            <a:r>
              <a:rPr dirty="0"/>
              <a:t>to Consider When Reading/Viewing Text</a:t>
            </a:r>
            <a:endParaRPr lang="en-US" dirty="0">
              <a:solidFill>
                <a:srgbClr val="FFCC99"/>
              </a:solidFill>
            </a:endParaRPr>
          </a:p>
        </p:txBody>
      </p:sp>
      <p:sp>
        <p:nvSpPr>
          <p:cNvPr id="6" name="Content Placeholder 5"/>
          <p:cNvSpPr>
            <a:spLocks noGrp="1"/>
          </p:cNvSpPr>
          <p:nvPr>
            <p:ph idx="1"/>
          </p:nvPr>
        </p:nvSpPr>
        <p:spPr>
          <a:xfrm>
            <a:off x="381000" y="1752600"/>
            <a:ext cx="8458200" cy="4326826"/>
          </a:xfrm>
        </p:spPr>
        <p:txBody>
          <a:bodyPr/>
          <a:lstStyle/>
          <a:p>
            <a:r>
              <a:rPr lang="en-US" sz="2800" dirty="0" smtClean="0"/>
              <a:t>How are meanings assigned to figures or events?</a:t>
            </a:r>
          </a:p>
          <a:p>
            <a:r>
              <a:rPr lang="en-US" sz="2800" dirty="0" smtClean="0"/>
              <a:t>How does the text get readers to accept its constructs?</a:t>
            </a:r>
          </a:p>
          <a:p>
            <a:r>
              <a:rPr lang="en-US" sz="2800" dirty="0" smtClean="0"/>
              <a:t>What is the purpose of the text?</a:t>
            </a:r>
          </a:p>
          <a:p>
            <a:r>
              <a:rPr lang="en-US" sz="2800" dirty="0" smtClean="0"/>
              <a:t>Whose interests are, or are not, served by the dissemination of this text? </a:t>
            </a:r>
          </a:p>
          <a:p>
            <a:r>
              <a:rPr lang="en-US" sz="2800" dirty="0" smtClean="0"/>
              <a:t>What view of the world is put forth by the ideas in this text? What views are not?</a:t>
            </a:r>
          </a:p>
          <a:p>
            <a:r>
              <a:rPr lang="en-US" sz="2800" dirty="0" smtClean="0"/>
              <a:t>What are some other possible constructions of the world?</a:t>
            </a:r>
            <a:endParaRPr lang="en-US" sz="2800"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Comparison of Three Reading Methods</a:t>
            </a:r>
            <a:endParaRPr lang="en-US" dirty="0"/>
          </a:p>
        </p:txBody>
      </p:sp>
      <p:pic>
        <p:nvPicPr>
          <p:cNvPr id="4" name="Picture 3" descr="1.2.png"/>
          <p:cNvPicPr>
            <a:picLocks noChangeAspect="1"/>
          </p:cNvPicPr>
          <p:nvPr/>
        </p:nvPicPr>
        <p:blipFill>
          <a:blip r:embed="rId2" cstate="print"/>
          <a:stretch>
            <a:fillRect/>
          </a:stretch>
        </p:blipFill>
        <p:spPr>
          <a:xfrm>
            <a:off x="304800" y="1676400"/>
            <a:ext cx="8534400" cy="3984702"/>
          </a:xfrm>
          <a:prstGeom prst="rect">
            <a:avLst/>
          </a:prstGeom>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91095"/>
          </a:xfrm>
        </p:spPr>
        <p:txBody>
          <a:bodyPr/>
          <a:lstStyle/>
          <a:p>
            <a:r>
              <a:rPr dirty="0" smtClean="0"/>
              <a:t>Reflections on Being the Most </a:t>
            </a:r>
            <a:br>
              <a:rPr dirty="0" smtClean="0"/>
            </a:br>
            <a:r>
              <a:rPr dirty="0" smtClean="0"/>
              <a:t>Effective Teacher You Can Be</a:t>
            </a:r>
            <a:endParaRPr lang="en-US" dirty="0"/>
          </a:p>
        </p:txBody>
      </p:sp>
      <p:sp>
        <p:nvSpPr>
          <p:cNvPr id="3" name="Content Placeholder 2"/>
          <p:cNvSpPr>
            <a:spLocks noGrp="1"/>
          </p:cNvSpPr>
          <p:nvPr>
            <p:ph idx="1"/>
          </p:nvPr>
        </p:nvSpPr>
        <p:spPr>
          <a:xfrm>
            <a:off x="381000" y="1600200"/>
            <a:ext cx="8382000" cy="4667945"/>
          </a:xfrm>
        </p:spPr>
        <p:txBody>
          <a:bodyPr/>
          <a:lstStyle/>
          <a:p>
            <a:r>
              <a:rPr lang="en-US" sz="2800" dirty="0" smtClean="0"/>
              <a:t>How will you teach reading and writing to students who do not speak English? </a:t>
            </a:r>
          </a:p>
          <a:p>
            <a:r>
              <a:rPr lang="en-US" sz="2800" dirty="0" smtClean="0"/>
              <a:t>How will you teach reading and writing to an autistic child? </a:t>
            </a:r>
          </a:p>
          <a:p>
            <a:r>
              <a:rPr lang="en-US" sz="2800" dirty="0" smtClean="0"/>
              <a:t>How will you challenge a student who has been identified as gifted but struggles with reading and writing? </a:t>
            </a:r>
          </a:p>
          <a:p>
            <a:r>
              <a:rPr lang="en-US" sz="2800" dirty="0" smtClean="0"/>
              <a:t>How will you work with students who have learning disabilities?</a:t>
            </a:r>
          </a:p>
          <a:p>
            <a:r>
              <a:rPr lang="en-US" sz="2800" dirty="0" smtClean="0"/>
              <a:t>How will you work with students who lack motivation?</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Green curves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07328E9-F98C-4A9F-98D1-4F0EEBF8D49A}">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E9D2E2FC-248D-4B5C-A595-92D1D0DAFDA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2D4328B-7AED-4019-A1E2-17EAB1A500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 curves template Segoe</Template>
  <TotalTime>174</TotalTime>
  <Words>1113</Words>
  <Application>Microsoft Office PowerPoint</Application>
  <PresentationFormat>On-screen Show (4:3)</PresentationFormat>
  <Paragraphs>137</Paragraphs>
  <Slides>22</Slides>
  <Notes>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1_Green curves template Segoe</vt:lpstr>
      <vt:lpstr>White with Courier font for code slides</vt:lpstr>
      <vt:lpstr>Forming a Personal Philosophy about Literacy Assessment and Intervention</vt:lpstr>
      <vt:lpstr>Examples of the Importance of Literacy </vt:lpstr>
      <vt:lpstr>Theories Related to Literacy</vt:lpstr>
      <vt:lpstr>Basic Human Needs</vt:lpstr>
      <vt:lpstr>Critical Literacy Theory</vt:lpstr>
      <vt:lpstr>Critical Literacy Classrooms</vt:lpstr>
      <vt:lpstr>Critical Literacy Questions to Consider When Reading/Viewing Text</vt:lpstr>
      <vt:lpstr>Comparison of Three Reading Methods</vt:lpstr>
      <vt:lpstr>Reflections on Being the Most  Effective Teacher You Can Be</vt:lpstr>
      <vt:lpstr>Some Statistics About English Learners</vt:lpstr>
      <vt:lpstr>Stages of English Language Development</vt:lpstr>
      <vt:lpstr>Effective Practices When  Working with English Learners</vt:lpstr>
      <vt:lpstr>Other Theories and Approaches for Working with English Learners</vt:lpstr>
      <vt:lpstr>Your Personal Views of Reading Instruction</vt:lpstr>
      <vt:lpstr>Historical Overview of Reading Reforms</vt:lpstr>
      <vt:lpstr>“Five Missing Pillars of Scientific Reading Instruction” (Allington, 2006)</vt:lpstr>
      <vt:lpstr>Guiding Principles for RTI</vt:lpstr>
      <vt:lpstr>A Sample RTI Process</vt:lpstr>
      <vt:lpstr>Multimodal Literacy</vt:lpstr>
      <vt:lpstr>Examples of New Technologies  for Learning</vt:lpstr>
      <vt:lpstr>Effective Teachers . . . </vt:lpstr>
      <vt:lpstr>Related Video Presentations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Marketing</dc:creator>
  <cp:lastModifiedBy>Jeanie</cp:lastModifiedBy>
  <cp:revision>33</cp:revision>
  <dcterms:created xsi:type="dcterms:W3CDTF">2011-05-10T22:03:41Z</dcterms:created>
  <dcterms:modified xsi:type="dcterms:W3CDTF">2012-12-21T23:19:29Z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TC102867389990</vt:lpwstr>
  </property>
</Properties>
</file>