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27" r:id="rId2"/>
    <p:sldMasterId id="2147483740" r:id="rId3"/>
  </p:sldMasterIdLst>
  <p:notesMasterIdLst>
    <p:notesMasterId r:id="rId23"/>
  </p:notesMasterIdLst>
  <p:handoutMasterIdLst>
    <p:handoutMasterId r:id="rId24"/>
  </p:handoutMasterIdLst>
  <p:sldIdLst>
    <p:sldId id="300" r:id="rId4"/>
    <p:sldId id="296" r:id="rId5"/>
    <p:sldId id="284" r:id="rId6"/>
    <p:sldId id="301" r:id="rId7"/>
    <p:sldId id="261" r:id="rId8"/>
    <p:sldId id="262" r:id="rId9"/>
    <p:sldId id="302" r:id="rId10"/>
    <p:sldId id="293" r:id="rId11"/>
    <p:sldId id="303" r:id="rId12"/>
    <p:sldId id="270" r:id="rId13"/>
    <p:sldId id="278" r:id="rId14"/>
    <p:sldId id="304" r:id="rId15"/>
    <p:sldId id="305" r:id="rId16"/>
    <p:sldId id="271" r:id="rId17"/>
    <p:sldId id="306" r:id="rId18"/>
    <p:sldId id="274" r:id="rId19"/>
    <p:sldId id="295" r:id="rId20"/>
    <p:sldId id="299" r:id="rId21"/>
    <p:sldId id="307" r:id="rId22"/>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38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62467"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62468"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62469" name="Rectangle 5"/>
          <p:cNvSpPr>
            <a:spLocks noGrp="1" noChangeArrowheads="1"/>
          </p:cNvSpPr>
          <p:nvPr>
            <p:ph type="sldNum" sz="quarter" idx="3"/>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633C02AF-13C2-4C4C-97FB-B8E2FBEB85F8}" type="slidenum">
              <a:rPr lang="en-US"/>
              <a:pPr>
                <a:defRPr/>
              </a:pPr>
              <a:t>‹#›</a:t>
            </a:fld>
            <a:endParaRPr lang="en-US"/>
          </a:p>
        </p:txBody>
      </p:sp>
    </p:spTree>
    <p:extLst>
      <p:ext uri="{BB962C8B-B14F-4D97-AF65-F5344CB8AC3E}">
        <p14:creationId xmlns:p14="http://schemas.microsoft.com/office/powerpoint/2010/main" val="214850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FA7BE4F0-9633-40D0-A3F0-5D41EBDD1DB7}" type="datetimeFigureOut">
              <a:rPr lang="en-US" smtClean="0"/>
              <a:pPr/>
              <a:t>12/21/2012</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0433D161-207C-4576-863B-CE8793D5CC32}" type="slidenum">
              <a:rPr lang="en-US" smtClean="0"/>
              <a:pPr/>
              <a:t>‹#›</a:t>
            </a:fld>
            <a:endParaRPr lang="en-US"/>
          </a:p>
        </p:txBody>
      </p:sp>
    </p:spTree>
    <p:extLst>
      <p:ext uri="{BB962C8B-B14F-4D97-AF65-F5344CB8AC3E}">
        <p14:creationId xmlns:p14="http://schemas.microsoft.com/office/powerpoint/2010/main" val="207152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12/21/2012 5:27 PM</a:t>
            </a:fld>
            <a:endParaRPr lang="en-US" dirty="0"/>
          </a:p>
        </p:txBody>
      </p:sp>
      <p:sp>
        <p:nvSpPr>
          <p:cNvPr id="6" name="Footer Placeholder 5"/>
          <p:cNvSpPr>
            <a:spLocks noGrp="1"/>
          </p:cNvSpPr>
          <p:nvPr>
            <p:ph type="ftr" sz="quarter" idx="12"/>
          </p:nvPr>
        </p:nvSpPr>
        <p:spPr>
          <a:xfrm>
            <a:off x="0" y="8627915"/>
            <a:ext cx="6172200" cy="45418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0" y="8627915"/>
            <a:ext cx="684213" cy="454184"/>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6951" name="Rectangle 39"/>
          <p:cNvSpPr>
            <a:spLocks noGrp="1" noChangeArrowheads="1"/>
          </p:cNvSpPr>
          <p:nvPr>
            <p:ph type="ctrTitle" sz="quarter"/>
          </p:nvPr>
        </p:nvSpPr>
        <p:spPr>
          <a:xfrm>
            <a:off x="685800" y="685800"/>
            <a:ext cx="7772400" cy="1736725"/>
          </a:xfrm>
        </p:spPr>
        <p:txBody>
          <a:bodyPr anchor="b"/>
          <a:lstStyle>
            <a:lvl1pPr>
              <a:defRPr sz="4000"/>
            </a:lvl1pPr>
          </a:lstStyle>
          <a:p>
            <a:r>
              <a:rPr lang="en-US"/>
              <a:t>Click to edit Master title style</a:t>
            </a:r>
          </a:p>
        </p:txBody>
      </p:sp>
      <p:sp>
        <p:nvSpPr>
          <p:cNvPr id="166952" name="Rectangle 40"/>
          <p:cNvSpPr>
            <a:spLocks noGrp="1" noChangeArrowheads="1"/>
          </p:cNvSpPr>
          <p:nvPr>
            <p:ph type="subTitle" sz="quarter" idx="1"/>
          </p:nvPr>
        </p:nvSpPr>
        <p:spPr>
          <a:xfrm>
            <a:off x="1143000" y="3124200"/>
            <a:ext cx="6400800" cy="1752600"/>
          </a:xfrm>
        </p:spPr>
        <p:txBody>
          <a:bodyPr/>
          <a:lstStyle>
            <a:lvl1pPr marL="0" indent="0" algn="ctr">
              <a:buFont typeface="Wingdings" pitchFamily="2" charset="2"/>
              <a:buNone/>
              <a:defRPr sz="4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8AAD571-3190-46E0-BBAF-E2AA58B615C4}"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808A937-8567-49B9-A702-AE10F86CEF3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accent3"/>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390398"/>
          </a:xfrm>
        </p:spPr>
        <p:txBody>
          <a:bodyPr/>
          <a:lstStyle>
            <a:lvl1pPr>
              <a:lnSpc>
                <a:spcPct val="100000"/>
              </a:lnSpc>
              <a:spcBef>
                <a:spcPts val="700"/>
              </a:spcBef>
              <a:defRPr>
                <a:effectLst/>
              </a:defRPr>
            </a:lvl1pPr>
            <a:lvl2pPr>
              <a:lnSpc>
                <a:spcPct val="100000"/>
              </a:lnSpc>
              <a:spcBef>
                <a:spcPts val="700"/>
              </a:spcBef>
              <a:defRPr>
                <a:effectLst/>
              </a:defRPr>
            </a:lvl2pPr>
            <a:lvl3pPr>
              <a:lnSpc>
                <a:spcPct val="100000"/>
              </a:lnSpc>
              <a:spcBef>
                <a:spcPts val="700"/>
              </a:spcBef>
              <a:defRPr>
                <a:effectLst/>
              </a:defRPr>
            </a:lvl3pPr>
            <a:lvl4pPr>
              <a:lnSpc>
                <a:spcPct val="100000"/>
              </a:lnSpc>
              <a:spcBef>
                <a:spcPts val="700"/>
              </a:spcBef>
              <a:defRPr>
                <a:effectLst/>
              </a:defRPr>
            </a:lvl4pPr>
            <a:lvl5pPr>
              <a:lnSpc>
                <a:spcPct val="100000"/>
              </a:lnSpc>
              <a:spcBef>
                <a:spcPts val="700"/>
              </a:spcBef>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451953"/>
          </a:xfrm>
        </p:spPr>
        <p:txBody>
          <a:bodyPr/>
          <a:lstStyle>
            <a:lvl1pPr marL="339976" indent="-339976">
              <a:lnSpc>
                <a:spcPct val="100000"/>
              </a:lnSpc>
              <a:spcBef>
                <a:spcPts val="700"/>
              </a:spcBef>
              <a:defRPr sz="2800"/>
            </a:lvl1pPr>
            <a:lvl2pPr marL="673338" indent="-325424">
              <a:lnSpc>
                <a:spcPct val="100000"/>
              </a:lnSpc>
              <a:spcBef>
                <a:spcPts val="700"/>
              </a:spcBef>
              <a:defRPr sz="2400"/>
            </a:lvl2pPr>
            <a:lvl3pPr marL="953785" indent="-288384">
              <a:lnSpc>
                <a:spcPct val="100000"/>
              </a:lnSpc>
              <a:spcBef>
                <a:spcPts val="700"/>
              </a:spcBef>
              <a:defRPr sz="2000"/>
            </a:lvl3pPr>
            <a:lvl4pPr marL="1227618" indent="-273833">
              <a:lnSpc>
                <a:spcPct val="100000"/>
              </a:lnSpc>
              <a:spcBef>
                <a:spcPts val="700"/>
              </a:spcBef>
              <a:defRPr sz="1800"/>
            </a:lvl4pPr>
            <a:lvl5pPr marL="1516002" indent="-280447">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451953"/>
          </a:xfrm>
        </p:spPr>
        <p:txBody>
          <a:bodyPr/>
          <a:lstStyle>
            <a:lvl1pPr marL="347914" indent="-347914">
              <a:lnSpc>
                <a:spcPct val="100000"/>
              </a:lnSpc>
              <a:spcBef>
                <a:spcPts val="700"/>
              </a:spcBef>
              <a:defRPr sz="2800"/>
            </a:lvl1pPr>
            <a:lvl2pPr marL="673338" indent="-339976">
              <a:lnSpc>
                <a:spcPct val="100000"/>
              </a:lnSpc>
              <a:spcBef>
                <a:spcPts val="700"/>
              </a:spcBef>
              <a:defRPr sz="2400"/>
            </a:lvl2pPr>
            <a:lvl3pPr marL="961722" indent="-302936">
              <a:lnSpc>
                <a:spcPct val="100000"/>
              </a:lnSpc>
              <a:spcBef>
                <a:spcPts val="700"/>
              </a:spcBef>
              <a:defRPr sz="2000"/>
            </a:lvl3pPr>
            <a:lvl4pPr marL="1227618" indent="-265896">
              <a:lnSpc>
                <a:spcPct val="100000"/>
              </a:lnSpc>
              <a:spcBef>
                <a:spcPts val="700"/>
              </a:spcBef>
              <a:defRPr sz="1800"/>
            </a:lvl4pPr>
            <a:lvl5pPr marL="1516002" indent="-273833">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4810CCA-EBC5-4DBE-9000-2E8C76610450}"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565A039-824F-4C51-93F3-F3BCC3E065D9}"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341EC0E-BE36-4381-943C-AB624D92D1FE}"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2C3C2BBA-8865-49C3-9C6D-E57442BA6194}"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44B15969-1D1F-466E-ACC4-E896C6F43C90}"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3DF772A0-E9F2-4C5D-BF23-0591E61B4EF3}"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EAFE119-99F5-4932-A707-542D1F5CBEB6}"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BF0C1D5-F0C1-4451-94A2-0BD92690661A}"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658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658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659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659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659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59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659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659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659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659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659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659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659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659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659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659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59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59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659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659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9E7DC9AB-C5D1-4CC0-97D2-D516227E519C}" type="slidenum">
              <a:rPr lang="en-US"/>
              <a:pPr>
                <a:defRPr/>
              </a:pPr>
              <a:t>‹#›</a:t>
            </a:fld>
            <a:endParaRPr lang="en-US"/>
          </a:p>
        </p:txBody>
      </p:sp>
      <p:sp>
        <p:nvSpPr>
          <p:cNvPr id="1659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00B9E7"/>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1AFFFF"/>
        </a:buClr>
        <a:buSzPct val="95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kidsspell.com/" TargetMode="External"/><Relationship Id="rId2" Type="http://schemas.openxmlformats.org/officeDocument/2006/relationships/hyperlink" Target="http://www.mindfun.com/" TargetMode="External"/><Relationship Id="rId1" Type="http://schemas.openxmlformats.org/officeDocument/2006/relationships/slideLayout" Target="../slideLayouts/slideLayout15.xml"/><Relationship Id="rId4" Type="http://schemas.openxmlformats.org/officeDocument/2006/relationships/hyperlink" Target="http://www.funbrain.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tinyurl.com/3uzls6t"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0"/>
            <a:ext cx="7681913" cy="1523495"/>
          </a:xfrm>
        </p:spPr>
        <p:txBody>
          <a:bodyPr/>
          <a:lstStyle/>
          <a:p>
            <a:r>
              <a:rPr lang="en-US" dirty="0" smtClean="0">
                <a:solidFill>
                  <a:schemeClr val="accent2">
                    <a:lumMod val="20000"/>
                    <a:lumOff val="80000"/>
                  </a:schemeClr>
                </a:solidFill>
              </a:rPr>
              <a:t>Spelling</a:t>
            </a:r>
            <a:endParaRPr lang="en-US" dirty="0">
              <a:solidFill>
                <a:schemeClr val="accent2">
                  <a:lumMod val="20000"/>
                  <a:lumOff val="80000"/>
                </a:schemeClr>
              </a:solidFill>
            </a:endParaRPr>
          </a:p>
        </p:txBody>
      </p:sp>
      <p:sp>
        <p:nvSpPr>
          <p:cNvPr id="3" name="Subtitle 2"/>
          <p:cNvSpPr>
            <a:spLocks noGrp="1"/>
          </p:cNvSpPr>
          <p:nvPr>
            <p:ph type="subTitle" idx="1"/>
          </p:nvPr>
        </p:nvSpPr>
        <p:spPr>
          <a:xfrm>
            <a:off x="914401" y="3429000"/>
            <a:ext cx="2743200" cy="914400"/>
          </a:xfrm>
        </p:spPr>
        <p:txBody>
          <a:bodyPr>
            <a:normAutofit/>
          </a:bodyPr>
          <a:lstStyle/>
          <a:p>
            <a:r>
              <a:rPr lang="en-US" dirty="0" smtClean="0">
                <a:solidFill>
                  <a:srgbClr val="FFCC99"/>
                </a:solidFill>
                <a:effectLst>
                  <a:outerShdw blurRad="38100" dist="38100" dir="2700000" algn="tl">
                    <a:srgbClr val="000000">
                      <a:alpha val="43137"/>
                    </a:srgbClr>
                  </a:outerShdw>
                </a:effectLst>
              </a:rPr>
              <a:t>Chapter 12</a:t>
            </a:r>
            <a:endParaRPr lang="en-US" dirty="0">
              <a:solidFill>
                <a:srgbClr val="FFCC99"/>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13479" y="685800"/>
            <a:ext cx="3804507" cy="3657600"/>
          </a:xfrm>
          <a:prstGeom prst="ellipse">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30188"/>
            <a:ext cx="8382000" cy="637097"/>
          </a:xfrm>
        </p:spPr>
        <p:txBody>
          <a:bodyPr/>
          <a:lstStyle/>
          <a:p>
            <a:pPr eaLnBrk="1" hangingPunct="1">
              <a:defRPr/>
            </a:pPr>
            <a:r>
              <a:rPr lang="en-US" sz="4600" dirty="0" smtClean="0"/>
              <a:t>Good vs. Poor Spellers</a:t>
            </a:r>
          </a:p>
        </p:txBody>
      </p:sp>
      <p:pic>
        <p:nvPicPr>
          <p:cNvPr id="5" name="Picture 4" descr="12.7.png"/>
          <p:cNvPicPr>
            <a:picLocks noChangeAspect="1"/>
          </p:cNvPicPr>
          <p:nvPr/>
        </p:nvPicPr>
        <p:blipFill>
          <a:blip r:embed="rId2" cstate="print"/>
          <a:stretch>
            <a:fillRect/>
          </a:stretch>
        </p:blipFill>
        <p:spPr>
          <a:xfrm>
            <a:off x="457200" y="1371600"/>
            <a:ext cx="8196747" cy="4870711"/>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230188"/>
            <a:ext cx="8382000" cy="1191095"/>
          </a:xfrm>
        </p:spPr>
        <p:txBody>
          <a:bodyPr/>
          <a:lstStyle/>
          <a:p>
            <a:pPr eaLnBrk="1" hangingPunct="1">
              <a:defRPr/>
            </a:pPr>
            <a:r>
              <a:rPr lang="en-US" dirty="0" smtClean="0"/>
              <a:t>Assessment for Spelling:</a:t>
            </a:r>
            <a:br>
              <a:rPr lang="en-US" dirty="0" smtClean="0"/>
            </a:br>
            <a:r>
              <a:rPr lang="en-US" dirty="0" smtClean="0"/>
              <a:t>Informal</a:t>
            </a:r>
          </a:p>
        </p:txBody>
      </p:sp>
      <p:sp>
        <p:nvSpPr>
          <p:cNvPr id="69635" name="Rectangle 3"/>
          <p:cNvSpPr>
            <a:spLocks noGrp="1" noChangeArrowheads="1"/>
          </p:cNvSpPr>
          <p:nvPr>
            <p:ph idx="1"/>
          </p:nvPr>
        </p:nvSpPr>
        <p:spPr>
          <a:xfrm>
            <a:off x="914400" y="1676400"/>
            <a:ext cx="7696200" cy="2149306"/>
          </a:xfrm>
        </p:spPr>
        <p:txBody>
          <a:bodyPr/>
          <a:lstStyle/>
          <a:p>
            <a:pPr eaLnBrk="1" hangingPunct="1">
              <a:buClr>
                <a:schemeClr val="accent6"/>
              </a:buClr>
              <a:defRPr/>
            </a:pPr>
            <a:r>
              <a:rPr lang="en-US" dirty="0" smtClean="0"/>
              <a:t>Spelling inventories</a:t>
            </a:r>
          </a:p>
          <a:p>
            <a:pPr eaLnBrk="1" hangingPunct="1">
              <a:buClr>
                <a:schemeClr val="accent6"/>
              </a:buClr>
              <a:defRPr/>
            </a:pPr>
            <a:r>
              <a:rPr lang="en-US" dirty="0" smtClean="0"/>
              <a:t>CAFÉ assessment (Complexity, Accuracy, and Fluency Evaluation)</a:t>
            </a:r>
          </a:p>
          <a:p>
            <a:pPr eaLnBrk="1" hangingPunct="1">
              <a:buClr>
                <a:schemeClr val="accent6"/>
              </a:buClr>
              <a:defRPr/>
            </a:pPr>
            <a:r>
              <a:rPr lang="en-US" dirty="0" smtClean="0"/>
              <a:t>Checklists based on state standards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 of Recording Students’ Spelling</a:t>
            </a:r>
            <a:endParaRPr lang="en-US" dirty="0"/>
          </a:p>
        </p:txBody>
      </p:sp>
      <p:pic>
        <p:nvPicPr>
          <p:cNvPr id="5" name="Picture 4" descr="12.8.png"/>
          <p:cNvPicPr>
            <a:picLocks noChangeAspect="1"/>
          </p:cNvPicPr>
          <p:nvPr/>
        </p:nvPicPr>
        <p:blipFill>
          <a:blip r:embed="rId2" cstate="print"/>
          <a:stretch>
            <a:fillRect/>
          </a:stretch>
        </p:blipFill>
        <p:spPr>
          <a:xfrm>
            <a:off x="838200" y="1066800"/>
            <a:ext cx="7383277" cy="5504692"/>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for Spelling Standards</a:t>
            </a:r>
            <a:endParaRPr lang="en-US" dirty="0"/>
          </a:p>
        </p:txBody>
      </p:sp>
      <p:pic>
        <p:nvPicPr>
          <p:cNvPr id="4" name="Picture 3" descr="12.9.png"/>
          <p:cNvPicPr>
            <a:picLocks noChangeAspect="1"/>
          </p:cNvPicPr>
          <p:nvPr/>
        </p:nvPicPr>
        <p:blipFill>
          <a:blip r:embed="rId2" cstate="print"/>
          <a:stretch>
            <a:fillRect/>
          </a:stretch>
        </p:blipFill>
        <p:spPr>
          <a:xfrm>
            <a:off x="533400" y="1219200"/>
            <a:ext cx="8063045" cy="5224280"/>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30188"/>
            <a:ext cx="8382000" cy="1191095"/>
          </a:xfrm>
        </p:spPr>
        <p:txBody>
          <a:bodyPr/>
          <a:lstStyle/>
          <a:p>
            <a:pPr eaLnBrk="1" hangingPunct="1">
              <a:defRPr/>
            </a:pPr>
            <a:r>
              <a:rPr lang="en-US" dirty="0" smtClean="0"/>
              <a:t>Assessment for Spelling:</a:t>
            </a:r>
            <a:br>
              <a:rPr lang="en-US" dirty="0" smtClean="0"/>
            </a:br>
            <a:r>
              <a:rPr lang="en-US" dirty="0" smtClean="0"/>
              <a:t>Formal</a:t>
            </a:r>
          </a:p>
        </p:txBody>
      </p:sp>
      <p:sp>
        <p:nvSpPr>
          <p:cNvPr id="57347" name="Rectangle 3"/>
          <p:cNvSpPr>
            <a:spLocks noGrp="1" noChangeArrowheads="1"/>
          </p:cNvSpPr>
          <p:nvPr>
            <p:ph idx="1"/>
          </p:nvPr>
        </p:nvSpPr>
        <p:spPr>
          <a:xfrm>
            <a:off x="609600" y="1600200"/>
            <a:ext cx="8001000" cy="3408625"/>
          </a:xfrm>
        </p:spPr>
        <p:txBody>
          <a:bodyPr/>
          <a:lstStyle/>
          <a:p>
            <a:pPr eaLnBrk="1" hangingPunct="1">
              <a:buClr>
                <a:schemeClr val="accent6"/>
              </a:buClr>
              <a:buNone/>
              <a:defRPr/>
            </a:pPr>
            <a:r>
              <a:rPr lang="en-US" dirty="0" smtClean="0"/>
              <a:t>Subtests on standardized tests</a:t>
            </a:r>
          </a:p>
          <a:p>
            <a:pPr eaLnBrk="1" hangingPunct="1">
              <a:buClr>
                <a:schemeClr val="accent6"/>
              </a:buClr>
              <a:defRPr/>
            </a:pPr>
            <a:r>
              <a:rPr lang="en-US" sz="2800" dirty="0" smtClean="0"/>
              <a:t>In some tests, students are asked to find the correctly spelled word from a list of four or five words.</a:t>
            </a:r>
          </a:p>
          <a:p>
            <a:pPr eaLnBrk="1" hangingPunct="1">
              <a:buClr>
                <a:schemeClr val="accent6"/>
              </a:buClr>
              <a:defRPr/>
            </a:pPr>
            <a:r>
              <a:rPr lang="en-US" sz="2800" dirty="0" smtClean="0"/>
              <a:t>In other tests, students must find the correct letter combination to fill in a blank in a word.</a:t>
            </a:r>
          </a:p>
          <a:p>
            <a:pPr eaLnBrk="1" hangingPunct="1">
              <a:buClr>
                <a:schemeClr val="accent6"/>
              </a:buClr>
              <a:defRPr/>
            </a:pPr>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General Strategies to Help </a:t>
            </a:r>
            <a:br>
              <a:rPr lang="en-US" dirty="0" smtClean="0"/>
            </a:br>
            <a:r>
              <a:rPr lang="en-US" dirty="0" smtClean="0"/>
              <a:t>All Students with Spelling</a:t>
            </a:r>
            <a:endParaRPr lang="en-US" dirty="0"/>
          </a:p>
        </p:txBody>
      </p:sp>
      <p:sp>
        <p:nvSpPr>
          <p:cNvPr id="3" name="Content Placeholder 2"/>
          <p:cNvSpPr>
            <a:spLocks noGrp="1"/>
          </p:cNvSpPr>
          <p:nvPr>
            <p:ph idx="1"/>
          </p:nvPr>
        </p:nvSpPr>
        <p:spPr>
          <a:xfrm>
            <a:off x="914400" y="1648202"/>
            <a:ext cx="7467600" cy="2641749"/>
          </a:xfrm>
        </p:spPr>
        <p:txBody>
          <a:bodyPr/>
          <a:lstStyle/>
          <a:p>
            <a:r>
              <a:rPr lang="en-US" dirty="0" smtClean="0"/>
              <a:t>Use visualization, and write the word in the air</a:t>
            </a:r>
          </a:p>
          <a:p>
            <a:r>
              <a:rPr lang="en-US" dirty="0" smtClean="0"/>
              <a:t>Divide words into segments</a:t>
            </a:r>
          </a:p>
          <a:p>
            <a:r>
              <a:rPr lang="en-US" dirty="0" smtClean="0"/>
              <a:t>Focus on similarities and differences between words</a:t>
            </a:r>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30188"/>
            <a:ext cx="8382000" cy="1163395"/>
          </a:xfrm>
        </p:spPr>
        <p:txBody>
          <a:bodyPr/>
          <a:lstStyle/>
          <a:p>
            <a:pPr eaLnBrk="1" hangingPunct="1">
              <a:defRPr/>
            </a:pPr>
            <a:r>
              <a:rPr lang="en-US" sz="4200" dirty="0" smtClean="0"/>
              <a:t>Intervention Strategies</a:t>
            </a:r>
            <a:br>
              <a:rPr lang="en-US" sz="4200" dirty="0" smtClean="0"/>
            </a:br>
            <a:r>
              <a:rPr lang="en-US" sz="4200" dirty="0" smtClean="0"/>
              <a:t>Focusing on Spelling</a:t>
            </a:r>
          </a:p>
        </p:txBody>
      </p:sp>
      <p:sp>
        <p:nvSpPr>
          <p:cNvPr id="60419" name="Rectangle 3"/>
          <p:cNvSpPr>
            <a:spLocks noGrp="1" noChangeArrowheads="1"/>
          </p:cNvSpPr>
          <p:nvPr>
            <p:ph idx="1"/>
          </p:nvPr>
        </p:nvSpPr>
        <p:spPr>
          <a:xfrm>
            <a:off x="381000" y="1676400"/>
            <a:ext cx="4800600" cy="3985706"/>
          </a:xfrm>
        </p:spPr>
        <p:txBody>
          <a:bodyPr/>
          <a:lstStyle/>
          <a:p>
            <a:pPr eaLnBrk="1" hangingPunct="1">
              <a:buClr>
                <a:schemeClr val="accent6"/>
              </a:buClr>
              <a:defRPr/>
            </a:pPr>
            <a:r>
              <a:rPr lang="en-US" dirty="0" smtClean="0"/>
              <a:t>Magnetic letters</a:t>
            </a:r>
          </a:p>
          <a:p>
            <a:pPr eaLnBrk="1" hangingPunct="1">
              <a:buClr>
                <a:schemeClr val="accent6"/>
              </a:buClr>
              <a:defRPr/>
            </a:pPr>
            <a:r>
              <a:rPr lang="en-US" dirty="0" smtClean="0"/>
              <a:t>Foam board letters</a:t>
            </a:r>
          </a:p>
          <a:p>
            <a:pPr eaLnBrk="1" hangingPunct="1">
              <a:buClr>
                <a:schemeClr val="accent6"/>
              </a:buClr>
              <a:defRPr/>
            </a:pPr>
            <a:r>
              <a:rPr lang="en-US" dirty="0" smtClean="0"/>
              <a:t>Word searches</a:t>
            </a:r>
          </a:p>
          <a:p>
            <a:pPr eaLnBrk="1" hangingPunct="1">
              <a:buClr>
                <a:schemeClr val="accent6"/>
              </a:buClr>
              <a:defRPr/>
            </a:pPr>
            <a:r>
              <a:rPr lang="en-US" dirty="0" smtClean="0"/>
              <a:t>Anagrams </a:t>
            </a:r>
          </a:p>
          <a:p>
            <a:pPr eaLnBrk="1" hangingPunct="1">
              <a:buClr>
                <a:schemeClr val="accent6"/>
              </a:buClr>
              <a:defRPr/>
            </a:pPr>
            <a:r>
              <a:rPr lang="en-US" dirty="0" smtClean="0"/>
              <a:t>Wheel-of-Fortune</a:t>
            </a:r>
          </a:p>
          <a:p>
            <a:pPr eaLnBrk="1" hangingPunct="1">
              <a:buClr>
                <a:schemeClr val="accent6"/>
              </a:buClr>
              <a:defRPr/>
            </a:pPr>
            <a:r>
              <a:rPr lang="en-US" dirty="0" smtClean="0"/>
              <a:t>Mnemonics, memory aids</a:t>
            </a:r>
          </a:p>
          <a:p>
            <a:pPr eaLnBrk="1" hangingPunct="1">
              <a:buClr>
                <a:schemeClr val="accent6"/>
              </a:buClr>
              <a:defRPr/>
            </a:pPr>
            <a:r>
              <a:rPr lang="en-US" dirty="0" smtClean="0"/>
              <a:t>Spelling in parts</a:t>
            </a:r>
          </a:p>
        </p:txBody>
      </p:sp>
      <p:pic>
        <p:nvPicPr>
          <p:cNvPr id="1037" name="Picture 13" descr="C:\Users\mkt1\AppData\Local\Microsoft\Windows\Temporary Internet Files\Content.IE5\4Z14PSCS\MP900439523[1].jpg"/>
          <p:cNvPicPr>
            <a:picLocks noChangeAspect="1" noChangeArrowheads="1"/>
          </p:cNvPicPr>
          <p:nvPr/>
        </p:nvPicPr>
        <p:blipFill>
          <a:blip r:embed="rId2" cstate="print"/>
          <a:srcRect/>
          <a:stretch>
            <a:fillRect/>
          </a:stretch>
        </p:blipFill>
        <p:spPr bwMode="auto">
          <a:xfrm>
            <a:off x="5639235" y="1600200"/>
            <a:ext cx="2950610" cy="44196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8229600" cy="595548"/>
          </a:xfrm>
        </p:spPr>
        <p:txBody>
          <a:bodyPr/>
          <a:lstStyle/>
          <a:p>
            <a:pPr>
              <a:defRPr/>
            </a:pPr>
            <a:r>
              <a:rPr lang="en-US" dirty="0" smtClean="0"/>
              <a:t>Spelling and Technology </a:t>
            </a:r>
          </a:p>
        </p:txBody>
      </p:sp>
      <p:sp>
        <p:nvSpPr>
          <p:cNvPr id="26627" name="Rectangle 3"/>
          <p:cNvSpPr>
            <a:spLocks noGrp="1" noChangeArrowheads="1"/>
          </p:cNvSpPr>
          <p:nvPr>
            <p:ph idx="1"/>
          </p:nvPr>
        </p:nvSpPr>
        <p:spPr>
          <a:xfrm>
            <a:off x="990600" y="1295400"/>
            <a:ext cx="7696200" cy="4891415"/>
          </a:xfrm>
        </p:spPr>
        <p:txBody>
          <a:bodyPr/>
          <a:lstStyle/>
          <a:p>
            <a:pPr eaLnBrk="1" hangingPunct="1">
              <a:buClr>
                <a:schemeClr val="accent6"/>
              </a:buClr>
              <a:defRPr/>
            </a:pPr>
            <a:r>
              <a:rPr lang="en-US" dirty="0" smtClean="0"/>
              <a:t>Spell-check feature of a word-processing program</a:t>
            </a:r>
          </a:p>
          <a:p>
            <a:pPr eaLnBrk="1" hangingPunct="1">
              <a:buClr>
                <a:schemeClr val="accent6"/>
              </a:buClr>
              <a:defRPr/>
            </a:pPr>
            <a:r>
              <a:rPr lang="en-US" dirty="0" smtClean="0"/>
              <a:t>Internet:</a:t>
            </a:r>
          </a:p>
          <a:p>
            <a:pPr lvl="1" eaLnBrk="1" hangingPunct="1">
              <a:buClr>
                <a:schemeClr val="bg1">
                  <a:lumMod val="60000"/>
                  <a:lumOff val="40000"/>
                </a:schemeClr>
              </a:buClr>
              <a:defRPr/>
            </a:pPr>
            <a:r>
              <a:rPr lang="en-US" dirty="0" smtClean="0"/>
              <a:t>Spelling activities such as word searches and puzzles</a:t>
            </a:r>
          </a:p>
          <a:p>
            <a:pPr lvl="1">
              <a:buClr>
                <a:schemeClr val="bg1">
                  <a:lumMod val="60000"/>
                  <a:lumOff val="40000"/>
                </a:schemeClr>
              </a:buClr>
              <a:defRPr/>
            </a:pPr>
            <a:r>
              <a:rPr lang="en-US" dirty="0" smtClean="0">
                <a:hlinkClick r:id="rId2"/>
              </a:rPr>
              <a:t>www.mindfun.com</a:t>
            </a:r>
            <a:r>
              <a:rPr lang="en-US" dirty="0" smtClean="0"/>
              <a:t> </a:t>
            </a:r>
          </a:p>
          <a:p>
            <a:pPr lvl="1">
              <a:buClr>
                <a:schemeClr val="bg1">
                  <a:lumMod val="60000"/>
                  <a:lumOff val="40000"/>
                </a:schemeClr>
              </a:buClr>
              <a:defRPr/>
            </a:pPr>
            <a:r>
              <a:rPr lang="en-US" dirty="0" smtClean="0">
                <a:hlinkClick r:id="rId3"/>
              </a:rPr>
              <a:t>www.kidsspell.com</a:t>
            </a:r>
            <a:endParaRPr lang="en-US" dirty="0" smtClean="0"/>
          </a:p>
          <a:p>
            <a:pPr lvl="1">
              <a:buClr>
                <a:schemeClr val="bg1">
                  <a:lumMod val="60000"/>
                  <a:lumOff val="40000"/>
                </a:schemeClr>
              </a:buClr>
              <a:defRPr/>
            </a:pPr>
            <a:r>
              <a:rPr lang="en-US" dirty="0" smtClean="0">
                <a:hlinkClick r:id="rId4"/>
              </a:rPr>
              <a:t>www.funbrain.com</a:t>
            </a:r>
            <a:r>
              <a:rPr lang="en-US" dirty="0" smtClean="0"/>
              <a:t> </a:t>
            </a:r>
          </a:p>
          <a:p>
            <a:pPr eaLnBrk="1" hangingPunct="1">
              <a:buClr>
                <a:schemeClr val="accent6"/>
              </a:buClr>
              <a:defRPr/>
            </a:pPr>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318852"/>
            <a:ext cx="8382000" cy="595548"/>
          </a:xfrm>
        </p:spPr>
        <p:txBody>
          <a:bodyPr/>
          <a:lstStyle/>
          <a:p>
            <a:pPr eaLnBrk="1" hangingPunct="1">
              <a:defRPr/>
            </a:pPr>
            <a:r>
              <a:rPr lang="en-US" dirty="0" smtClean="0"/>
              <a:t>More Reflections on Spelling</a:t>
            </a:r>
          </a:p>
        </p:txBody>
      </p:sp>
      <p:sp>
        <p:nvSpPr>
          <p:cNvPr id="27651" name="Rectangle 3"/>
          <p:cNvSpPr>
            <a:spLocks noGrp="1" noChangeArrowheads="1"/>
          </p:cNvSpPr>
          <p:nvPr>
            <p:ph idx="1"/>
          </p:nvPr>
        </p:nvSpPr>
        <p:spPr>
          <a:xfrm>
            <a:off x="609600" y="1447801"/>
            <a:ext cx="8001000" cy="3044423"/>
          </a:xfrm>
        </p:spPr>
        <p:txBody>
          <a:bodyPr/>
          <a:lstStyle/>
          <a:p>
            <a:pPr eaLnBrk="1" hangingPunct="1">
              <a:buClr>
                <a:schemeClr val="accent6"/>
              </a:buClr>
              <a:defRPr/>
            </a:pPr>
            <a:r>
              <a:rPr lang="en-US" dirty="0" smtClean="0"/>
              <a:t>Do you find yourself relying too much on a spell-checker, and as a result do you miss a common error (such as </a:t>
            </a:r>
            <a:r>
              <a:rPr lang="en-US" i="1" dirty="0" smtClean="0"/>
              <a:t>there </a:t>
            </a:r>
            <a:r>
              <a:rPr lang="en-US" dirty="0" smtClean="0"/>
              <a:t>for </a:t>
            </a:r>
            <a:r>
              <a:rPr lang="en-US" i="1" dirty="0" smtClean="0"/>
              <a:t>their</a:t>
            </a:r>
            <a:r>
              <a:rPr lang="en-US" dirty="0" smtClean="0"/>
              <a:t>)?  </a:t>
            </a:r>
          </a:p>
          <a:p>
            <a:pPr eaLnBrk="1" hangingPunct="1">
              <a:buClr>
                <a:schemeClr val="accent6"/>
              </a:buClr>
              <a:defRPr/>
            </a:pPr>
            <a:r>
              <a:rPr lang="en-US" dirty="0" smtClean="0"/>
              <a:t>How could you encourage students to use spell-checkers but caution them at the same time?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Video Presentations</a:t>
            </a:r>
            <a:endParaRPr lang="en-US" dirty="0"/>
          </a:p>
        </p:txBody>
      </p:sp>
      <p:sp>
        <p:nvSpPr>
          <p:cNvPr id="3" name="Content Placeholder 2"/>
          <p:cNvSpPr>
            <a:spLocks noGrp="1"/>
          </p:cNvSpPr>
          <p:nvPr>
            <p:ph idx="1"/>
          </p:nvPr>
        </p:nvSpPr>
        <p:spPr>
          <a:xfrm>
            <a:off x="381000" y="1412875"/>
            <a:ext cx="8382000" cy="2551981"/>
          </a:xfrm>
        </p:spPr>
        <p:txBody>
          <a:bodyPr/>
          <a:lstStyle/>
          <a:p>
            <a:r>
              <a:rPr lang="en-US" dirty="0" smtClean="0"/>
              <a:t>You can see a video on </a:t>
            </a:r>
            <a:r>
              <a:rPr lang="en-US" u="sng" dirty="0" smtClean="0">
                <a:hlinkClick r:id="rId2"/>
              </a:rPr>
              <a:t>assessing spelling with the CAFÉ Writing Assessment</a:t>
            </a:r>
            <a:r>
              <a:rPr lang="en-US" dirty="0" smtClean="0"/>
              <a:t> (which is related to the discussion on pages 332–333 of the chapter).</a:t>
            </a:r>
          </a:p>
          <a:p>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Reflections on Spelling</a:t>
            </a:r>
          </a:p>
        </p:txBody>
      </p:sp>
      <p:sp>
        <p:nvSpPr>
          <p:cNvPr id="3075" name="Rectangle 3"/>
          <p:cNvSpPr>
            <a:spLocks noGrp="1" noChangeArrowheads="1"/>
          </p:cNvSpPr>
          <p:nvPr>
            <p:ph idx="1"/>
          </p:nvPr>
        </p:nvSpPr>
        <p:spPr>
          <a:xfrm>
            <a:off x="457200" y="1066800"/>
            <a:ext cx="8458200" cy="4611519"/>
          </a:xfrm>
        </p:spPr>
        <p:txBody>
          <a:bodyPr/>
          <a:lstStyle/>
          <a:p>
            <a:pPr eaLnBrk="1" hangingPunct="1">
              <a:buClr>
                <a:schemeClr val="accent6"/>
              </a:buClr>
              <a:defRPr/>
            </a:pPr>
            <a:r>
              <a:rPr lang="en-US" dirty="0" smtClean="0"/>
              <a:t>Have you ever asked in frustration, “How can I look up a word in the dictionary when I don’t know how to spell it?!”</a:t>
            </a:r>
          </a:p>
          <a:p>
            <a:pPr>
              <a:buClr>
                <a:schemeClr val="accent6"/>
              </a:buClr>
              <a:defRPr/>
            </a:pPr>
            <a:r>
              <a:rPr lang="en-US" dirty="0" smtClean="0"/>
              <a:t>Have difficulties with spelling ever caused you to feel you are not a good writer, or to use only words you know how to spell?</a:t>
            </a:r>
          </a:p>
          <a:p>
            <a:pPr eaLnBrk="1" hangingPunct="1">
              <a:buClr>
                <a:schemeClr val="accent6"/>
              </a:buClr>
              <a:defRPr/>
            </a:pPr>
            <a:r>
              <a:rPr lang="en-US" dirty="0" smtClean="0"/>
              <a:t>How will you be able to prevent your own students from getting frustrated while learning how to spell?</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53604"/>
            <a:ext cx="8382000" cy="941796"/>
          </a:xfrm>
        </p:spPr>
        <p:txBody>
          <a:bodyPr/>
          <a:lstStyle/>
          <a:p>
            <a:pPr eaLnBrk="1" hangingPunct="1">
              <a:defRPr/>
            </a:pPr>
            <a:r>
              <a:rPr lang="en-US" sz="4000" dirty="0" smtClean="0"/>
              <a:t>Developmental Stages of Spelling</a:t>
            </a:r>
            <a:br>
              <a:rPr lang="en-US" sz="4000" dirty="0" smtClean="0"/>
            </a:br>
            <a:r>
              <a:rPr lang="en-US" sz="2800" dirty="0" smtClean="0"/>
              <a:t>(Based on Bear et al., 2008)</a:t>
            </a:r>
          </a:p>
        </p:txBody>
      </p:sp>
      <p:sp>
        <p:nvSpPr>
          <p:cNvPr id="75779" name="Rectangle 3"/>
          <p:cNvSpPr>
            <a:spLocks noGrp="1" noChangeArrowheads="1"/>
          </p:cNvSpPr>
          <p:nvPr>
            <p:ph idx="1"/>
          </p:nvPr>
        </p:nvSpPr>
        <p:spPr>
          <a:xfrm>
            <a:off x="304800" y="2362200"/>
            <a:ext cx="4191000" cy="4173963"/>
          </a:xfrm>
        </p:spPr>
        <p:txBody>
          <a:bodyPr/>
          <a:lstStyle/>
          <a:p>
            <a:pPr eaLnBrk="1" hangingPunct="1">
              <a:lnSpc>
                <a:spcPct val="90000"/>
              </a:lnSpc>
              <a:buClr>
                <a:schemeClr val="accent6"/>
              </a:buClr>
              <a:defRPr/>
            </a:pPr>
            <a:r>
              <a:rPr lang="en-US" dirty="0" smtClean="0"/>
              <a:t>Emergent</a:t>
            </a:r>
          </a:p>
          <a:p>
            <a:pPr eaLnBrk="1" hangingPunct="1">
              <a:lnSpc>
                <a:spcPct val="90000"/>
              </a:lnSpc>
              <a:buClr>
                <a:schemeClr val="accent6"/>
              </a:buClr>
              <a:defRPr/>
            </a:pPr>
            <a:r>
              <a:rPr lang="en-US" dirty="0" smtClean="0"/>
              <a:t>Alphabetic</a:t>
            </a:r>
          </a:p>
          <a:p>
            <a:pPr eaLnBrk="1" hangingPunct="1">
              <a:lnSpc>
                <a:spcPct val="90000"/>
              </a:lnSpc>
              <a:buClr>
                <a:schemeClr val="accent6"/>
              </a:buClr>
              <a:defRPr/>
            </a:pPr>
            <a:r>
              <a:rPr lang="en-US" dirty="0" smtClean="0"/>
              <a:t>Within word pattern</a:t>
            </a:r>
          </a:p>
          <a:p>
            <a:pPr eaLnBrk="1" hangingPunct="1">
              <a:lnSpc>
                <a:spcPct val="90000"/>
              </a:lnSpc>
              <a:buClr>
                <a:schemeClr val="accent6"/>
              </a:buClr>
              <a:defRPr/>
            </a:pPr>
            <a:r>
              <a:rPr lang="en-US" dirty="0" smtClean="0"/>
              <a:t>Syllable and affixes</a:t>
            </a:r>
          </a:p>
          <a:p>
            <a:pPr eaLnBrk="1" hangingPunct="1">
              <a:lnSpc>
                <a:spcPct val="90000"/>
              </a:lnSpc>
              <a:buClr>
                <a:schemeClr val="accent6"/>
              </a:buClr>
              <a:defRPr/>
            </a:pPr>
            <a:r>
              <a:rPr lang="en-US" dirty="0" smtClean="0"/>
              <a:t>Derivational relations</a:t>
            </a:r>
          </a:p>
          <a:p>
            <a:pPr eaLnBrk="1" hangingPunct="1">
              <a:lnSpc>
                <a:spcPct val="90000"/>
              </a:lnSpc>
              <a:buClr>
                <a:schemeClr val="accent6"/>
              </a:buClr>
              <a:defRPr/>
            </a:pPr>
            <a:endParaRPr lang="en-US" dirty="0" smtClean="0"/>
          </a:p>
          <a:p>
            <a:pPr eaLnBrk="1" hangingPunct="1">
              <a:lnSpc>
                <a:spcPct val="90000"/>
              </a:lnSpc>
              <a:buClr>
                <a:schemeClr val="accent6"/>
              </a:buClr>
              <a:defRPr/>
            </a:pPr>
            <a:endParaRPr lang="en-US" dirty="0" smtClean="0"/>
          </a:p>
          <a:p>
            <a:pPr eaLnBrk="1" hangingPunct="1">
              <a:lnSpc>
                <a:spcPct val="90000"/>
              </a:lnSpc>
              <a:buClr>
                <a:schemeClr val="accent6"/>
              </a:buClr>
              <a:defRPr/>
            </a:pPr>
            <a:endParaRPr lang="en-US" dirty="0" smtClean="0"/>
          </a:p>
        </p:txBody>
      </p:sp>
      <p:pic>
        <p:nvPicPr>
          <p:cNvPr id="3075" name="Picture 3" descr="C:\Users\mkt1\AppData\Local\Microsoft\Windows\Temporary Internet Files\Content.IE5\882RGKPV\MP900438692[1].jpg"/>
          <p:cNvPicPr>
            <a:picLocks noChangeAspect="1" noChangeArrowheads="1"/>
          </p:cNvPicPr>
          <p:nvPr/>
        </p:nvPicPr>
        <p:blipFill>
          <a:blip r:embed="rId2" cstate="print"/>
          <a:srcRect/>
          <a:stretch>
            <a:fillRect/>
          </a:stretch>
        </p:blipFill>
        <p:spPr bwMode="auto">
          <a:xfrm>
            <a:off x="4572000" y="2209800"/>
            <a:ext cx="4334545" cy="2877312"/>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3346"/>
          </a:xfrm>
        </p:spPr>
        <p:txBody>
          <a:bodyPr/>
          <a:lstStyle/>
          <a:p>
            <a:r>
              <a:rPr lang="en-US" dirty="0" smtClean="0"/>
              <a:t>Graphic Examples of Spelling Stages</a:t>
            </a:r>
            <a:br>
              <a:rPr lang="en-US" dirty="0" smtClean="0"/>
            </a:br>
            <a:r>
              <a:rPr lang="en-US" sz="2800" dirty="0" smtClean="0"/>
              <a:t>(Based on Gentry &amp; </a:t>
            </a:r>
            <a:r>
              <a:rPr lang="en-US" sz="2800" dirty="0" err="1" smtClean="0"/>
              <a:t>Gillet</a:t>
            </a:r>
            <a:r>
              <a:rPr lang="en-US" sz="2800" dirty="0" smtClean="0"/>
              <a:t>, 1993)</a:t>
            </a:r>
            <a:endParaRPr lang="en-US" sz="2800" dirty="0"/>
          </a:p>
        </p:txBody>
      </p:sp>
      <p:pic>
        <p:nvPicPr>
          <p:cNvPr id="5" name="Picture 4" descr="12.3.png"/>
          <p:cNvPicPr>
            <a:picLocks noChangeAspect="1"/>
          </p:cNvPicPr>
          <p:nvPr/>
        </p:nvPicPr>
        <p:blipFill>
          <a:blip r:embed="rId2" cstate="print"/>
          <a:stretch>
            <a:fillRect/>
          </a:stretch>
        </p:blipFill>
        <p:spPr>
          <a:xfrm>
            <a:off x="2438400" y="1371600"/>
            <a:ext cx="4259947" cy="5339050"/>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30188"/>
            <a:ext cx="8382000" cy="1191095"/>
          </a:xfrm>
        </p:spPr>
        <p:txBody>
          <a:bodyPr/>
          <a:lstStyle/>
          <a:p>
            <a:pPr eaLnBrk="1" hangingPunct="1">
              <a:defRPr/>
            </a:pPr>
            <a:r>
              <a:rPr lang="en-US" dirty="0" smtClean="0"/>
              <a:t>Instructional Practices </a:t>
            </a:r>
            <a:br>
              <a:rPr lang="en-US" dirty="0" smtClean="0"/>
            </a:br>
            <a:r>
              <a:rPr lang="en-US" dirty="0" smtClean="0"/>
              <a:t>for Specific Spelling Stages</a:t>
            </a:r>
          </a:p>
        </p:txBody>
      </p:sp>
      <p:sp>
        <p:nvSpPr>
          <p:cNvPr id="47107" name="Rectangle 3"/>
          <p:cNvSpPr>
            <a:spLocks noGrp="1" noChangeArrowheads="1"/>
          </p:cNvSpPr>
          <p:nvPr>
            <p:ph idx="1"/>
          </p:nvPr>
        </p:nvSpPr>
        <p:spPr>
          <a:xfrm>
            <a:off x="609600" y="1676400"/>
            <a:ext cx="8229600" cy="4478149"/>
          </a:xfrm>
        </p:spPr>
        <p:txBody>
          <a:bodyPr/>
          <a:lstStyle/>
          <a:p>
            <a:pPr eaLnBrk="1" hangingPunct="1">
              <a:buClr>
                <a:schemeClr val="accent6"/>
              </a:buClr>
              <a:defRPr/>
            </a:pPr>
            <a:r>
              <a:rPr lang="en-US" dirty="0" smtClean="0"/>
              <a:t>Emergent spelling stage:</a:t>
            </a:r>
          </a:p>
          <a:p>
            <a:pPr lvl="1" eaLnBrk="1" hangingPunct="1">
              <a:buClr>
                <a:schemeClr val="bg1">
                  <a:lumMod val="60000"/>
                  <a:lumOff val="40000"/>
                </a:schemeClr>
              </a:buClr>
              <a:defRPr/>
            </a:pPr>
            <a:r>
              <a:rPr lang="en-US" dirty="0" smtClean="0"/>
              <a:t>Provide children plenty of time to write</a:t>
            </a:r>
          </a:p>
          <a:p>
            <a:pPr lvl="1" eaLnBrk="1" hangingPunct="1">
              <a:buClr>
                <a:schemeClr val="bg1">
                  <a:lumMod val="60000"/>
                  <a:lumOff val="40000"/>
                </a:schemeClr>
              </a:buClr>
              <a:defRPr/>
            </a:pPr>
            <a:r>
              <a:rPr lang="en-US" dirty="0" smtClean="0"/>
              <a:t>Demonstrate writing by writing captions under a child’s picture</a:t>
            </a:r>
          </a:p>
          <a:p>
            <a:pPr lvl="1" eaLnBrk="1" hangingPunct="1">
              <a:buClr>
                <a:schemeClr val="bg1">
                  <a:lumMod val="60000"/>
                  <a:lumOff val="40000"/>
                </a:schemeClr>
              </a:buClr>
              <a:defRPr/>
            </a:pPr>
            <a:r>
              <a:rPr lang="en-US" dirty="0" smtClean="0"/>
              <a:t>Share big books and discuss words</a:t>
            </a:r>
          </a:p>
          <a:p>
            <a:pPr>
              <a:buClr>
                <a:schemeClr val="accent6"/>
              </a:buClr>
              <a:defRPr/>
            </a:pPr>
            <a:r>
              <a:rPr lang="en-US" dirty="0" smtClean="0"/>
              <a:t>Alphabetic spelling stage:</a:t>
            </a:r>
          </a:p>
          <a:p>
            <a:pPr lvl="1">
              <a:buClr>
                <a:schemeClr val="bg1">
                  <a:lumMod val="60000"/>
                  <a:lumOff val="40000"/>
                </a:schemeClr>
              </a:buClr>
              <a:defRPr/>
            </a:pPr>
            <a:r>
              <a:rPr lang="en-US" dirty="0" smtClean="0"/>
              <a:t>Give plenty of demonstrations and a chance to listen to sounds within words</a:t>
            </a:r>
          </a:p>
          <a:p>
            <a:pPr lvl="1" algn="r" eaLnBrk="1" hangingPunct="1">
              <a:buClr>
                <a:schemeClr val="bg1">
                  <a:lumMod val="60000"/>
                  <a:lumOff val="40000"/>
                </a:schemeClr>
              </a:buClr>
              <a:buFontTx/>
              <a:buNone/>
              <a:defRPr/>
            </a:pPr>
            <a:r>
              <a:rPr lang="en-US" sz="2400" i="1" dirty="0" smtClean="0"/>
              <a:t>(continued)</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30189"/>
            <a:ext cx="8382000" cy="1191095"/>
          </a:xfrm>
        </p:spPr>
        <p:txBody>
          <a:bodyPr/>
          <a:lstStyle/>
          <a:p>
            <a:pPr eaLnBrk="1" hangingPunct="1">
              <a:defRPr/>
            </a:pPr>
            <a:r>
              <a:rPr lang="en-US" dirty="0" smtClean="0"/>
              <a:t>More Instructional Practices for </a:t>
            </a:r>
            <a:br>
              <a:rPr lang="en-US" dirty="0" smtClean="0"/>
            </a:br>
            <a:r>
              <a:rPr lang="en-US" dirty="0" smtClean="0"/>
              <a:t>Specific Spelling Stages </a:t>
            </a:r>
            <a:endParaRPr lang="en-US" sz="3600" i="1" dirty="0" smtClean="0"/>
          </a:p>
        </p:txBody>
      </p:sp>
      <p:sp>
        <p:nvSpPr>
          <p:cNvPr id="48131" name="Rectangle 3"/>
          <p:cNvSpPr>
            <a:spLocks noGrp="1" noChangeArrowheads="1"/>
          </p:cNvSpPr>
          <p:nvPr>
            <p:ph idx="1"/>
          </p:nvPr>
        </p:nvSpPr>
        <p:spPr>
          <a:xfrm>
            <a:off x="457200" y="1752600"/>
            <a:ext cx="8458200" cy="4170372"/>
          </a:xfrm>
        </p:spPr>
        <p:txBody>
          <a:bodyPr/>
          <a:lstStyle/>
          <a:p>
            <a:pPr eaLnBrk="1" hangingPunct="1">
              <a:buClr>
                <a:schemeClr val="accent6"/>
              </a:buClr>
              <a:defRPr/>
            </a:pPr>
            <a:r>
              <a:rPr lang="en-US" dirty="0" smtClean="0"/>
              <a:t>Within word pattern spelling stage:</a:t>
            </a:r>
          </a:p>
          <a:p>
            <a:pPr lvl="1"/>
            <a:r>
              <a:rPr lang="en-US" dirty="0" smtClean="0"/>
              <a:t>Help students discover patterns within words</a:t>
            </a:r>
          </a:p>
          <a:p>
            <a:pPr>
              <a:buClr>
                <a:schemeClr val="accent6"/>
              </a:buClr>
              <a:defRPr/>
            </a:pPr>
            <a:r>
              <a:rPr lang="en-US" dirty="0" smtClean="0"/>
              <a:t>Syllable and affixes spelling stage:</a:t>
            </a:r>
            <a:endParaRPr lang="en-US" sz="2800" dirty="0" smtClean="0"/>
          </a:p>
          <a:p>
            <a:pPr lvl="1">
              <a:buClr>
                <a:schemeClr val="bg1">
                  <a:lumMod val="60000"/>
                  <a:lumOff val="40000"/>
                </a:schemeClr>
              </a:buClr>
              <a:defRPr/>
            </a:pPr>
            <a:r>
              <a:rPr lang="en-US" dirty="0" smtClean="0"/>
              <a:t>Help students see chunks (syllables) in words</a:t>
            </a:r>
          </a:p>
          <a:p>
            <a:pPr>
              <a:buClr>
                <a:schemeClr val="accent6"/>
              </a:buClr>
              <a:defRPr/>
            </a:pPr>
            <a:r>
              <a:rPr lang="en-US" dirty="0" smtClean="0"/>
              <a:t>Derivational relations spelling stage:</a:t>
            </a:r>
            <a:endParaRPr lang="en-US" sz="2800" dirty="0" smtClean="0"/>
          </a:p>
          <a:p>
            <a:pPr lvl="1">
              <a:buClr>
                <a:schemeClr val="bg1">
                  <a:lumMod val="60000"/>
                  <a:lumOff val="40000"/>
                </a:schemeClr>
              </a:buClr>
              <a:defRPr/>
            </a:pPr>
            <a:r>
              <a:rPr lang="en-US" dirty="0" smtClean="0"/>
              <a:t>Have students check each others’ papers for errors</a:t>
            </a:r>
          </a:p>
          <a:p>
            <a:pPr lvl="1">
              <a:buClr>
                <a:schemeClr val="bg1">
                  <a:lumMod val="60000"/>
                  <a:lumOff val="40000"/>
                </a:schemeClr>
              </a:buClr>
              <a:defRPr/>
            </a:pPr>
            <a:r>
              <a:rPr lang="en-US" dirty="0" smtClean="0"/>
              <a:t>Focus on simple spelling rules (such as when to double consonants before </a:t>
            </a:r>
            <a:r>
              <a:rPr lang="en-US" i="1" dirty="0" smtClean="0"/>
              <a:t>-</a:t>
            </a:r>
            <a:r>
              <a:rPr lang="en-US" i="1" dirty="0" err="1" smtClean="0"/>
              <a:t>ing</a:t>
            </a:r>
            <a:r>
              <a:rPr lang="en-US" dirty="0" smtClean="0"/>
              <a: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852"/>
            <a:ext cx="8382000" cy="595548"/>
          </a:xfrm>
        </p:spPr>
        <p:txBody>
          <a:bodyPr/>
          <a:lstStyle/>
          <a:p>
            <a:r>
              <a:rPr lang="en-US" dirty="0" smtClean="0"/>
              <a:t>More Reflections on Spelling</a:t>
            </a:r>
            <a:endParaRPr lang="en-US" dirty="0"/>
          </a:p>
        </p:txBody>
      </p:sp>
      <p:sp>
        <p:nvSpPr>
          <p:cNvPr id="3" name="Content Placeholder 2"/>
          <p:cNvSpPr>
            <a:spLocks noGrp="1"/>
          </p:cNvSpPr>
          <p:nvPr>
            <p:ph idx="1"/>
          </p:nvPr>
        </p:nvSpPr>
        <p:spPr>
          <a:xfrm>
            <a:off x="381000" y="1066800"/>
            <a:ext cx="8382000" cy="5003934"/>
          </a:xfrm>
        </p:spPr>
        <p:txBody>
          <a:bodyPr/>
          <a:lstStyle/>
          <a:p>
            <a:r>
              <a:rPr lang="en-US" dirty="0" smtClean="0"/>
              <a:t>Consider this quote:</a:t>
            </a:r>
          </a:p>
          <a:p>
            <a:pPr lvl="1"/>
            <a:r>
              <a:rPr lang="en-US" dirty="0" smtClean="0"/>
              <a:t>Being a word solver “is not so much about learning individual words as it is about learning how written language is organized—how written language ‘works’” </a:t>
            </a:r>
            <a:r>
              <a:rPr lang="en-US" sz="2400" dirty="0" smtClean="0"/>
              <a:t>(</a:t>
            </a:r>
            <a:r>
              <a:rPr lang="en-US" sz="2400" dirty="0" err="1" smtClean="0"/>
              <a:t>Fountas</a:t>
            </a:r>
            <a:r>
              <a:rPr lang="en-US" sz="2400" dirty="0" smtClean="0"/>
              <a:t> &amp; </a:t>
            </a:r>
            <a:r>
              <a:rPr lang="en-US" sz="2400" dirty="0" err="1" smtClean="0"/>
              <a:t>Pinnell</a:t>
            </a:r>
            <a:r>
              <a:rPr lang="en-US" sz="2400" dirty="0" smtClean="0"/>
              <a:t>, 2001, p. 369).</a:t>
            </a:r>
          </a:p>
          <a:p>
            <a:r>
              <a:rPr lang="en-US" dirty="0" smtClean="0"/>
              <a:t>Do you agree or disagree?  Why?</a:t>
            </a:r>
          </a:p>
          <a:p>
            <a:r>
              <a:rPr lang="en-US" dirty="0" smtClean="0"/>
              <a:t>Do you think it would be simpler for students, in the long run, to learn how to spell by :</a:t>
            </a:r>
          </a:p>
          <a:p>
            <a:pPr lvl="1"/>
            <a:r>
              <a:rPr lang="en-US" dirty="0" smtClean="0"/>
              <a:t>Memorizing words?</a:t>
            </a:r>
          </a:p>
          <a:p>
            <a:pPr lvl="1"/>
            <a:r>
              <a:rPr lang="en-US" dirty="0" smtClean="0"/>
              <a:t>Learning principles of orthography?</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4175"/>
            <a:ext cx="8229600" cy="1191095"/>
          </a:xfrm>
        </p:spPr>
        <p:txBody>
          <a:bodyPr/>
          <a:lstStyle/>
          <a:p>
            <a:pPr eaLnBrk="1" hangingPunct="1">
              <a:defRPr/>
            </a:pPr>
            <a:r>
              <a:rPr lang="en-US" dirty="0" smtClean="0"/>
              <a:t>How Word Solvers Learn </a:t>
            </a:r>
            <a:br>
              <a:rPr lang="en-US" dirty="0" smtClean="0"/>
            </a:br>
            <a:r>
              <a:rPr lang="en-US" dirty="0" smtClean="0"/>
              <a:t>Unknown Words</a:t>
            </a:r>
          </a:p>
        </p:txBody>
      </p:sp>
      <p:sp>
        <p:nvSpPr>
          <p:cNvPr id="15363" name="Rectangle 3"/>
          <p:cNvSpPr>
            <a:spLocks noGrp="1" noChangeArrowheads="1"/>
          </p:cNvSpPr>
          <p:nvPr>
            <p:ph idx="1"/>
          </p:nvPr>
        </p:nvSpPr>
        <p:spPr>
          <a:xfrm>
            <a:off x="838200" y="1828800"/>
            <a:ext cx="7696200" cy="4525963"/>
          </a:xfrm>
        </p:spPr>
        <p:txBody>
          <a:bodyPr/>
          <a:lstStyle/>
          <a:p>
            <a:pPr eaLnBrk="1" hangingPunct="1">
              <a:buClr>
                <a:schemeClr val="accent6"/>
              </a:buClr>
              <a:defRPr/>
            </a:pPr>
            <a:r>
              <a:rPr lang="en-US" dirty="0" smtClean="0"/>
              <a:t>Through sound (phonemic strategy)</a:t>
            </a:r>
          </a:p>
          <a:p>
            <a:pPr eaLnBrk="1" hangingPunct="1">
              <a:buClr>
                <a:schemeClr val="accent6"/>
              </a:buClr>
              <a:defRPr/>
            </a:pPr>
            <a:r>
              <a:rPr lang="en-US" dirty="0" smtClean="0"/>
              <a:t>Through vision (visual strategy)</a:t>
            </a:r>
          </a:p>
          <a:p>
            <a:pPr eaLnBrk="1" hangingPunct="1">
              <a:buClr>
                <a:schemeClr val="accent6"/>
              </a:buClr>
              <a:defRPr/>
            </a:pPr>
            <a:r>
              <a:rPr lang="en-US" dirty="0" smtClean="0"/>
              <a:t>Through meaning (morphemic strategy)</a:t>
            </a:r>
          </a:p>
          <a:p>
            <a:pPr eaLnBrk="1" hangingPunct="1">
              <a:buClr>
                <a:schemeClr val="accent6"/>
              </a:buClr>
              <a:defRPr/>
            </a:pPr>
            <a:r>
              <a:rPr lang="en-US" dirty="0" smtClean="0"/>
              <a:t>Through analogies (linking strategy)</a:t>
            </a:r>
          </a:p>
          <a:p>
            <a:pPr eaLnBrk="1" hangingPunct="1">
              <a:buClr>
                <a:schemeClr val="accent6"/>
              </a:buClr>
              <a:defRPr/>
            </a:pPr>
            <a:r>
              <a:rPr lang="en-US" dirty="0" smtClean="0"/>
              <a:t>Through inquiry (dictionary usage)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Comparisons Between English and Spanish Spelling Patterns</a:t>
            </a:r>
            <a:endParaRPr lang="en-US" dirty="0"/>
          </a:p>
        </p:txBody>
      </p:sp>
      <p:sp>
        <p:nvSpPr>
          <p:cNvPr id="3" name="Content Placeholder 2"/>
          <p:cNvSpPr>
            <a:spLocks noGrp="1"/>
          </p:cNvSpPr>
          <p:nvPr>
            <p:ph idx="1"/>
          </p:nvPr>
        </p:nvSpPr>
        <p:spPr>
          <a:xfrm>
            <a:off x="381000" y="1648202"/>
            <a:ext cx="8001000" cy="3470181"/>
          </a:xfrm>
        </p:spPr>
        <p:txBody>
          <a:bodyPr/>
          <a:lstStyle/>
          <a:p>
            <a:r>
              <a:rPr lang="en-US" dirty="0" smtClean="0"/>
              <a:t>Both have alphabetic foundations (i.e., phoneme–grapheme correspondence).</a:t>
            </a:r>
          </a:p>
          <a:p>
            <a:r>
              <a:rPr lang="en-US" dirty="0" smtClean="0"/>
              <a:t>But:</a:t>
            </a:r>
          </a:p>
          <a:p>
            <a:pPr lvl="1"/>
            <a:r>
              <a:rPr lang="en-US" dirty="0" smtClean="0"/>
              <a:t>English spelling doesn’t mirror pronunciation reliably.</a:t>
            </a:r>
          </a:p>
          <a:p>
            <a:pPr lvl="1"/>
            <a:r>
              <a:rPr lang="en-US" dirty="0" smtClean="0"/>
              <a:t>Spanish is considered to have a stronger alphabetic foundation.</a:t>
            </a:r>
            <a:endParaRPr lang="en-US" dirty="0"/>
          </a:p>
        </p:txBody>
      </p:sp>
    </p:spTree>
  </p:cSld>
  <p:clrMapOvr>
    <a:masterClrMapping/>
  </p:clrMapOvr>
  <p:transition>
    <p:fade/>
  </p:transition>
</p:sld>
</file>

<file path=ppt/theme/theme1.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TotalTime>
  <Words>694</Words>
  <Application>Microsoft Office PowerPoint</Application>
  <PresentationFormat>On-screen Show (4:3)</PresentationFormat>
  <Paragraphs>87</Paragraphs>
  <Slides>19</Slides>
  <Notes>1</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Globe</vt:lpstr>
      <vt:lpstr>Theme1</vt:lpstr>
      <vt:lpstr>White with Courier font for code slides</vt:lpstr>
      <vt:lpstr>Spelling</vt:lpstr>
      <vt:lpstr>Reflections on Spelling</vt:lpstr>
      <vt:lpstr>Developmental Stages of Spelling (Based on Bear et al., 2008)</vt:lpstr>
      <vt:lpstr>Graphic Examples of Spelling Stages (Based on Gentry &amp; Gillet, 1993)</vt:lpstr>
      <vt:lpstr>Instructional Practices  for Specific Spelling Stages</vt:lpstr>
      <vt:lpstr>More Instructional Practices for  Specific Spelling Stages </vt:lpstr>
      <vt:lpstr>More Reflections on Spelling</vt:lpstr>
      <vt:lpstr>How Word Solvers Learn  Unknown Words</vt:lpstr>
      <vt:lpstr>Comparisons Between English and Spanish Spelling Patterns</vt:lpstr>
      <vt:lpstr>Good vs. Poor Spellers</vt:lpstr>
      <vt:lpstr>Assessment for Spelling: Informal</vt:lpstr>
      <vt:lpstr>Samples of Recording Students’ Spelling</vt:lpstr>
      <vt:lpstr>Checklist for Spelling Standards</vt:lpstr>
      <vt:lpstr>Assessment for Spelling: Formal</vt:lpstr>
      <vt:lpstr>General Strategies to Help  All Students with Spelling</vt:lpstr>
      <vt:lpstr>Intervention Strategies Focusing on Spelling</vt:lpstr>
      <vt:lpstr>Spelling and Technology </vt:lpstr>
      <vt:lpstr>More Reflections on Spelling</vt:lpstr>
      <vt:lpstr>Related Video Presentations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dc:title>
  <dc:creator>Merlyn  De Vries</dc:creator>
  <cp:lastModifiedBy>Jeanie</cp:lastModifiedBy>
  <cp:revision>81</cp:revision>
  <cp:lastPrinted>1601-01-01T00:00:00Z</cp:lastPrinted>
  <dcterms:created xsi:type="dcterms:W3CDTF">2003-11-08T02:06:41Z</dcterms:created>
  <dcterms:modified xsi:type="dcterms:W3CDTF">2012-12-21T23:27:39Z</dcterms:modified>
</cp:coreProperties>
</file>