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15" r:id="rId2"/>
    <p:sldMasterId id="2147483728" r:id="rId3"/>
  </p:sldMasterIdLst>
  <p:notesMasterIdLst>
    <p:notesMasterId r:id="rId32"/>
  </p:notesMasterIdLst>
  <p:handoutMasterIdLst>
    <p:handoutMasterId r:id="rId33"/>
  </p:handoutMasterIdLst>
  <p:sldIdLst>
    <p:sldId id="288" r:id="rId4"/>
    <p:sldId id="286" r:id="rId5"/>
    <p:sldId id="257" r:id="rId6"/>
    <p:sldId id="258" r:id="rId7"/>
    <p:sldId id="289" r:id="rId8"/>
    <p:sldId id="304" r:id="rId9"/>
    <p:sldId id="291" r:id="rId10"/>
    <p:sldId id="292" r:id="rId11"/>
    <p:sldId id="278" r:id="rId12"/>
    <p:sldId id="279" r:id="rId13"/>
    <p:sldId id="280" r:id="rId14"/>
    <p:sldId id="293" r:id="rId15"/>
    <p:sldId id="263" r:id="rId16"/>
    <p:sldId id="294" r:id="rId17"/>
    <p:sldId id="295" r:id="rId18"/>
    <p:sldId id="296" r:id="rId19"/>
    <p:sldId id="297" r:id="rId20"/>
    <p:sldId id="268" r:id="rId21"/>
    <p:sldId id="264" r:id="rId22"/>
    <p:sldId id="266" r:id="rId23"/>
    <p:sldId id="299" r:id="rId24"/>
    <p:sldId id="298" r:id="rId25"/>
    <p:sldId id="303" r:id="rId26"/>
    <p:sldId id="301" r:id="rId27"/>
    <p:sldId id="302" r:id="rId28"/>
    <p:sldId id="300" r:id="rId29"/>
    <p:sldId id="267" r:id="rId30"/>
    <p:sldId id="305" r:id="rId31"/>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86" autoAdjust="0"/>
  </p:normalViewPr>
  <p:slideViewPr>
    <p:cSldViewPr>
      <p:cViewPr>
        <p:scale>
          <a:sx n="70" d="100"/>
          <a:sy n="70" d="100"/>
        </p:scale>
        <p:origin x="-1386" y="-18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5300"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B036B68-54A0-48E8-BFCC-BEB14B58301E}" type="slidenum">
              <a:rPr lang="en-US"/>
              <a:pPr>
                <a:defRPr/>
              </a:pPr>
              <a:t>‹#›</a:t>
            </a:fld>
            <a:endParaRPr lang="en-US"/>
          </a:p>
        </p:txBody>
      </p:sp>
    </p:spTree>
    <p:extLst>
      <p:ext uri="{BB962C8B-B14F-4D97-AF65-F5344CB8AC3E}">
        <p14:creationId xmlns:p14="http://schemas.microsoft.com/office/powerpoint/2010/main" val="1967986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489A7527-51ED-4D5D-8775-D1B0AF19818D}"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36FDB9E0-43A6-45BD-933D-4ECC6124DB89}" type="slidenum">
              <a:rPr lang="en-US" smtClean="0"/>
              <a:pPr/>
              <a:t>‹#›</a:t>
            </a:fld>
            <a:endParaRPr lang="en-US"/>
          </a:p>
        </p:txBody>
      </p:sp>
    </p:spTree>
    <p:extLst>
      <p:ext uri="{BB962C8B-B14F-4D97-AF65-F5344CB8AC3E}">
        <p14:creationId xmlns:p14="http://schemas.microsoft.com/office/powerpoint/2010/main" val="271998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5:26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FDB9E0-43A6-45BD-933D-4ECC6124DB8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6C85AA4-B4BF-403F-9E03-9C687BA0637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B06A061-8383-47B2-9E33-88DD41F2EF8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65A4B27-E6B5-44B4-9F80-D874627C819E}"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7B0687C-1D38-4CA4-8362-8E2DA5BA858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AE92005-AA9B-4B59-BD20-B5C11C5BF850}"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34E5ECEB-F25B-4171-ADE9-1E10B3CF048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C0DA8967-E227-4EE6-A21E-9AB97F2841B3}"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C4242FD-683D-4BD1-A6E7-97903D7F22FF}"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29E2E4B-C5D7-4C1C-8595-3BAAA5E89AAC}"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BBE0E44-7BC4-4CB8-8994-80484046E6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A5949DE-FE7C-4890-848C-94ADAEE51621}"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www.mshogue.com/ce9/rubrics/rubrics.ht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tinyurl.com/453dya3"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Writing</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11</a:t>
            </a:r>
            <a:endParaRPr lang="en-US" dirty="0">
              <a:solidFill>
                <a:srgbClr val="FFCC99"/>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19898" y="685801"/>
            <a:ext cx="3709701" cy="3810000"/>
          </a:xfrm>
          <a:prstGeom prst="ellipse">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More Instructional Practices </a:t>
            </a:r>
            <a:br>
              <a:rPr lang="en-US" dirty="0" smtClean="0"/>
            </a:br>
            <a:r>
              <a:rPr lang="en-US" dirty="0" smtClean="0"/>
              <a:t>for Bilingual Students</a:t>
            </a:r>
          </a:p>
        </p:txBody>
      </p:sp>
      <p:sp>
        <p:nvSpPr>
          <p:cNvPr id="11267" name="Rectangle 3"/>
          <p:cNvSpPr>
            <a:spLocks noGrp="1" noChangeArrowheads="1"/>
          </p:cNvSpPr>
          <p:nvPr>
            <p:ph idx="1"/>
          </p:nvPr>
        </p:nvSpPr>
        <p:spPr>
          <a:xfrm>
            <a:off x="533400" y="1752600"/>
            <a:ext cx="8229600" cy="4061112"/>
          </a:xfrm>
        </p:spPr>
        <p:txBody>
          <a:bodyPr/>
          <a:lstStyle/>
          <a:p>
            <a:pPr eaLnBrk="1" hangingPunct="1">
              <a:lnSpc>
                <a:spcPct val="110000"/>
              </a:lnSpc>
              <a:buClr>
                <a:schemeClr val="accent6"/>
              </a:buClr>
              <a:defRPr/>
            </a:pPr>
            <a:r>
              <a:rPr lang="en-US" sz="2800" dirty="0" smtClean="0"/>
              <a:t>Have students explain how they write, so you can understand their thinking.</a:t>
            </a:r>
          </a:p>
          <a:p>
            <a:pPr eaLnBrk="1" hangingPunct="1">
              <a:lnSpc>
                <a:spcPct val="110000"/>
              </a:lnSpc>
              <a:buClr>
                <a:schemeClr val="accent6"/>
              </a:buClr>
              <a:defRPr/>
            </a:pPr>
            <a:r>
              <a:rPr lang="en-US" sz="2800" dirty="0" smtClean="0"/>
              <a:t>Encourage students to use their background knowledge when writing.</a:t>
            </a:r>
          </a:p>
          <a:p>
            <a:pPr eaLnBrk="1" hangingPunct="1">
              <a:lnSpc>
                <a:spcPct val="110000"/>
              </a:lnSpc>
              <a:buClr>
                <a:schemeClr val="accent6"/>
              </a:buClr>
              <a:defRPr/>
            </a:pPr>
            <a:r>
              <a:rPr lang="en-US" sz="2800" dirty="0" smtClean="0"/>
              <a:t>Show students where and how they can find correct spellings.</a:t>
            </a:r>
          </a:p>
          <a:p>
            <a:pPr eaLnBrk="1" hangingPunct="1">
              <a:lnSpc>
                <a:spcPct val="110000"/>
              </a:lnSpc>
              <a:buClr>
                <a:schemeClr val="accent6"/>
              </a:buClr>
              <a:defRPr/>
            </a:pPr>
            <a:r>
              <a:rPr lang="en-US" sz="2800" dirty="0" smtClean="0"/>
              <a:t>Assess growth by looking at all student writing samples and praise them for their progress.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1"/>
            <a:ext cx="8229600" cy="1143000"/>
          </a:xfrm>
        </p:spPr>
        <p:txBody>
          <a:bodyPr/>
          <a:lstStyle/>
          <a:p>
            <a:pPr eaLnBrk="1" hangingPunct="1">
              <a:defRPr/>
            </a:pPr>
            <a:r>
              <a:rPr lang="en-US" sz="4300" dirty="0" smtClean="0">
                <a:solidFill>
                  <a:srgbClr val="FFCC99"/>
                </a:solidFill>
              </a:rPr>
              <a:t>Characteristics of Skilled/Unskilled Writers</a:t>
            </a:r>
          </a:p>
        </p:txBody>
      </p:sp>
      <p:pic>
        <p:nvPicPr>
          <p:cNvPr id="5" name="Picture 4" descr="11.6.png"/>
          <p:cNvPicPr>
            <a:picLocks noChangeAspect="1"/>
          </p:cNvPicPr>
          <p:nvPr/>
        </p:nvPicPr>
        <p:blipFill>
          <a:blip r:embed="rId2" cstate="print"/>
          <a:stretch>
            <a:fillRect/>
          </a:stretch>
        </p:blipFill>
        <p:spPr>
          <a:xfrm>
            <a:off x="457200" y="1981200"/>
            <a:ext cx="8247900" cy="4060699"/>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Elements of a Writing Workshop</a:t>
            </a:r>
            <a:endParaRPr lang="en-US" dirty="0"/>
          </a:p>
        </p:txBody>
      </p:sp>
      <p:sp>
        <p:nvSpPr>
          <p:cNvPr id="6" name="Content Placeholder 5"/>
          <p:cNvSpPr>
            <a:spLocks noGrp="1"/>
          </p:cNvSpPr>
          <p:nvPr>
            <p:ph idx="1"/>
          </p:nvPr>
        </p:nvSpPr>
        <p:spPr>
          <a:xfrm>
            <a:off x="609600" y="1412875"/>
            <a:ext cx="8077200" cy="3403496"/>
          </a:xfrm>
        </p:spPr>
        <p:txBody>
          <a:bodyPr/>
          <a:lstStyle/>
          <a:p>
            <a:r>
              <a:rPr lang="en-US" dirty="0" smtClean="0"/>
              <a:t>Regular, sustained writing sessions</a:t>
            </a:r>
          </a:p>
          <a:p>
            <a:r>
              <a:rPr lang="en-US" dirty="0" smtClean="0"/>
              <a:t>Choices for students</a:t>
            </a:r>
          </a:p>
          <a:p>
            <a:r>
              <a:rPr lang="en-US" dirty="0" smtClean="0"/>
              <a:t>Teacher and peer feedback</a:t>
            </a:r>
          </a:p>
          <a:p>
            <a:r>
              <a:rPr lang="en-US" dirty="0" smtClean="0"/>
              <a:t>Structure</a:t>
            </a:r>
          </a:p>
          <a:p>
            <a:r>
              <a:rPr lang="en-US" dirty="0" smtClean="0"/>
              <a:t>Cooperative learning community</a:t>
            </a:r>
          </a:p>
          <a:p>
            <a:r>
              <a:rPr lang="en-US" dirty="0" smtClean="0"/>
              <a:t>Mini-lessons for direct, explicit instruction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382000" cy="923330"/>
          </a:xfrm>
        </p:spPr>
        <p:txBody>
          <a:bodyPr/>
          <a:lstStyle/>
          <a:p>
            <a:pPr eaLnBrk="1" hangingPunct="1">
              <a:lnSpc>
                <a:spcPct val="80000"/>
              </a:lnSpc>
              <a:defRPr/>
            </a:pPr>
            <a:r>
              <a:rPr lang="en-US" dirty="0" smtClean="0"/>
              <a:t>Steps in the Writing Process</a:t>
            </a:r>
            <a:r>
              <a:rPr lang="en-US" sz="4600" dirty="0" smtClean="0"/>
              <a:t/>
            </a:r>
            <a:br>
              <a:rPr lang="en-US" sz="4600" dirty="0" smtClean="0"/>
            </a:br>
            <a:endParaRPr lang="en-US" sz="3200" dirty="0" smtClean="0"/>
          </a:p>
        </p:txBody>
      </p:sp>
      <p:sp>
        <p:nvSpPr>
          <p:cNvPr id="49155" name="Rectangle 3"/>
          <p:cNvSpPr>
            <a:spLocks noGrp="1" noChangeArrowheads="1"/>
          </p:cNvSpPr>
          <p:nvPr>
            <p:ph idx="1"/>
          </p:nvPr>
        </p:nvSpPr>
        <p:spPr>
          <a:xfrm>
            <a:off x="5257800" y="2179637"/>
            <a:ext cx="3276600" cy="3001963"/>
          </a:xfrm>
        </p:spPr>
        <p:txBody>
          <a:bodyPr/>
          <a:lstStyle/>
          <a:p>
            <a:pPr eaLnBrk="1" hangingPunct="1">
              <a:buClr>
                <a:schemeClr val="accent6"/>
              </a:buClr>
              <a:defRPr/>
            </a:pPr>
            <a:r>
              <a:rPr lang="en-US" dirty="0" smtClean="0"/>
              <a:t>Prewriting</a:t>
            </a:r>
          </a:p>
          <a:p>
            <a:pPr eaLnBrk="1" hangingPunct="1">
              <a:buClr>
                <a:schemeClr val="accent6"/>
              </a:buClr>
              <a:defRPr/>
            </a:pPr>
            <a:r>
              <a:rPr lang="en-US" dirty="0" smtClean="0"/>
              <a:t>Drafting</a:t>
            </a:r>
          </a:p>
          <a:p>
            <a:pPr eaLnBrk="1" hangingPunct="1">
              <a:buClr>
                <a:schemeClr val="accent6"/>
              </a:buClr>
              <a:defRPr/>
            </a:pPr>
            <a:r>
              <a:rPr lang="en-US" dirty="0" smtClean="0"/>
              <a:t>Revising</a:t>
            </a:r>
          </a:p>
          <a:p>
            <a:pPr eaLnBrk="1" hangingPunct="1">
              <a:buClr>
                <a:schemeClr val="accent6"/>
              </a:buClr>
              <a:defRPr/>
            </a:pPr>
            <a:r>
              <a:rPr lang="en-US" dirty="0" smtClean="0"/>
              <a:t>Editing</a:t>
            </a:r>
          </a:p>
          <a:p>
            <a:pPr eaLnBrk="1" hangingPunct="1">
              <a:buClr>
                <a:schemeClr val="accent6"/>
              </a:buClr>
              <a:defRPr/>
            </a:pPr>
            <a:r>
              <a:rPr lang="en-US" dirty="0" smtClean="0"/>
              <a:t>Publishing						</a:t>
            </a:r>
            <a:endParaRPr lang="en-US" sz="2800" dirty="0" smtClean="0"/>
          </a:p>
        </p:txBody>
      </p:sp>
      <p:pic>
        <p:nvPicPr>
          <p:cNvPr id="2056" name="Picture 8" descr="C:\Users\mkt1\AppData\Local\Microsoft\Windows\Temporary Internet Files\Content.IE5\4Z14PSCS\MP900427825[1].jpg"/>
          <p:cNvPicPr>
            <a:picLocks noChangeAspect="1" noChangeArrowheads="1"/>
          </p:cNvPicPr>
          <p:nvPr/>
        </p:nvPicPr>
        <p:blipFill>
          <a:blip r:embed="rId2" cstate="print"/>
          <a:srcRect/>
          <a:stretch>
            <a:fillRect/>
          </a:stretch>
        </p:blipFill>
        <p:spPr bwMode="auto">
          <a:xfrm>
            <a:off x="762000" y="1752600"/>
            <a:ext cx="4038600" cy="3627654"/>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Proofreading </a:t>
            </a:r>
            <a:r>
              <a:rPr lang="en-US" sz="3600" dirty="0" smtClean="0"/>
              <a:t>(second grade)</a:t>
            </a:r>
            <a:endParaRPr lang="en-US" sz="3600" dirty="0"/>
          </a:p>
        </p:txBody>
      </p:sp>
      <p:pic>
        <p:nvPicPr>
          <p:cNvPr id="5" name="Picture 4" descr="11.8.png"/>
          <p:cNvPicPr>
            <a:picLocks noChangeAspect="1"/>
          </p:cNvPicPr>
          <p:nvPr/>
        </p:nvPicPr>
        <p:blipFill>
          <a:blip r:embed="rId2" cstate="print"/>
          <a:stretch>
            <a:fillRect/>
          </a:stretch>
        </p:blipFill>
        <p:spPr>
          <a:xfrm>
            <a:off x="381000" y="1600200"/>
            <a:ext cx="8339341" cy="4267207"/>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Your Writing Instruction</a:t>
            </a:r>
            <a:endParaRPr lang="en-US" dirty="0"/>
          </a:p>
        </p:txBody>
      </p:sp>
      <p:sp>
        <p:nvSpPr>
          <p:cNvPr id="3" name="Content Placeholder 2"/>
          <p:cNvSpPr>
            <a:spLocks noGrp="1"/>
          </p:cNvSpPr>
          <p:nvPr>
            <p:ph idx="1"/>
          </p:nvPr>
        </p:nvSpPr>
        <p:spPr>
          <a:xfrm>
            <a:off x="685800" y="4876800"/>
            <a:ext cx="7543800" cy="1292662"/>
          </a:xfrm>
        </p:spPr>
        <p:txBody>
          <a:bodyPr/>
          <a:lstStyle/>
          <a:p>
            <a:pPr algn="ctr">
              <a:buNone/>
            </a:pPr>
            <a:r>
              <a:rPr lang="en-US" sz="2800" dirty="0" smtClean="0"/>
              <a:t>How would you evaluate your own writing skills and abilities?  Can you act as a good role model for your students?</a:t>
            </a:r>
          </a:p>
        </p:txBody>
      </p:sp>
      <p:sp>
        <p:nvSpPr>
          <p:cNvPr id="5" name="Content Placeholder 2"/>
          <p:cNvSpPr txBox="1">
            <a:spLocks/>
          </p:cNvSpPr>
          <p:nvPr/>
        </p:nvSpPr>
        <p:spPr>
          <a:xfrm>
            <a:off x="533400" y="1171481"/>
            <a:ext cx="8382000" cy="3095719"/>
          </a:xfrm>
          <a:prstGeom prst="rect">
            <a:avLst/>
          </a:prstGeom>
        </p:spPr>
        <p:txBody>
          <a:bodyPr vert="horz" lIns="0" tIns="0" rIns="0" bIns="0" rtlCol="0">
            <a:spAutoFit/>
          </a:bodyPr>
          <a:lstStyle/>
          <a:p>
            <a:pPr marL="396875" marR="0" lvl="0" indent="-396875" algn="l" defTabSz="914363" rtl="0" eaLnBrk="1" fontAlgn="auto" latinLnBrk="0" hangingPunct="1">
              <a:lnSpc>
                <a:spcPct val="100000"/>
              </a:lnSpc>
              <a:spcBef>
                <a:spcPts val="7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Evaluate your performance in these areas:</a:t>
            </a:r>
          </a:p>
          <a:p>
            <a:pPr marL="396875" marR="0" lvl="0" indent="-396875" algn="l" defTabSz="914363" rtl="0" eaLnBrk="1" fontAlgn="auto" latinLnBrk="0" hangingPunct="1">
              <a:lnSpc>
                <a:spcPct val="100000"/>
              </a:lnSpc>
              <a:spcBef>
                <a:spcPts val="7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Classroom environment</a:t>
            </a:r>
          </a:p>
          <a:p>
            <a:pPr marL="396875" marR="0" lvl="0" indent="-396875" algn="l" defTabSz="914363" rtl="0" eaLnBrk="1" fontAlgn="auto" latinLnBrk="0" hangingPunct="1">
              <a:lnSpc>
                <a:spcPct val="100000"/>
              </a:lnSpc>
              <a:spcBef>
                <a:spcPts val="7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Instruction</a:t>
            </a:r>
          </a:p>
          <a:p>
            <a:pPr marL="396875" marR="0" lvl="0" indent="-396875" algn="l" defTabSz="914363" rtl="0" eaLnBrk="1" fontAlgn="auto" latinLnBrk="0" hangingPunct="1">
              <a:lnSpc>
                <a:spcPct val="100000"/>
              </a:lnSpc>
              <a:spcBef>
                <a:spcPts val="7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Class schedule</a:t>
            </a:r>
          </a:p>
          <a:p>
            <a:pPr marL="396875" marR="0" lvl="0" indent="-396875" algn="l" defTabSz="914363" rtl="0" eaLnBrk="1" fontAlgn="auto" latinLnBrk="0" hangingPunct="1">
              <a:lnSpc>
                <a:spcPct val="100000"/>
              </a:lnSpc>
              <a:spcBef>
                <a:spcPts val="7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Professional role model</a:t>
            </a:r>
          </a:p>
          <a:p>
            <a:pPr marL="396875" marR="0" lvl="0" indent="-396875" algn="l" defTabSz="914363" rtl="0" eaLnBrk="1" fontAlgn="auto" latinLnBrk="0" hangingPunct="1">
              <a:lnSpc>
                <a:spcPct val="100000"/>
              </a:lnSpc>
              <a:spcBef>
                <a:spcPts val="7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Professional growth</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595548"/>
          </a:xfrm>
        </p:spPr>
        <p:txBody>
          <a:bodyPr/>
          <a:lstStyle/>
          <a:p>
            <a:r>
              <a:rPr lang="en-US" dirty="0" smtClean="0"/>
              <a:t>6 + 1 Traits</a:t>
            </a:r>
            <a:endParaRPr lang="en-US" dirty="0"/>
          </a:p>
        </p:txBody>
      </p:sp>
      <p:sp>
        <p:nvSpPr>
          <p:cNvPr id="3" name="Content Placeholder 2"/>
          <p:cNvSpPr>
            <a:spLocks noGrp="1"/>
          </p:cNvSpPr>
          <p:nvPr>
            <p:ph idx="1"/>
          </p:nvPr>
        </p:nvSpPr>
        <p:spPr>
          <a:xfrm>
            <a:off x="1828800" y="1412875"/>
            <a:ext cx="4800600" cy="3985706"/>
          </a:xfrm>
        </p:spPr>
        <p:txBody>
          <a:bodyPr/>
          <a:lstStyle/>
          <a:p>
            <a:pPr marL="514350" indent="-514350">
              <a:buNone/>
            </a:pPr>
            <a:r>
              <a:rPr lang="en-US" dirty="0" smtClean="0">
                <a:solidFill>
                  <a:srgbClr val="FFCC99"/>
                </a:solidFill>
              </a:rPr>
              <a:t>1</a:t>
            </a:r>
            <a:r>
              <a:rPr lang="en-US" dirty="0" smtClean="0"/>
              <a:t>  Idea / content</a:t>
            </a:r>
          </a:p>
          <a:p>
            <a:pPr marL="514350" indent="-514350">
              <a:buNone/>
            </a:pPr>
            <a:r>
              <a:rPr lang="en-US" dirty="0" smtClean="0">
                <a:solidFill>
                  <a:srgbClr val="FFCC99"/>
                </a:solidFill>
              </a:rPr>
              <a:t>2</a:t>
            </a:r>
            <a:r>
              <a:rPr lang="en-US" dirty="0" smtClean="0"/>
              <a:t>  Organization</a:t>
            </a:r>
          </a:p>
          <a:p>
            <a:pPr marL="514350" indent="-514350">
              <a:buNone/>
            </a:pPr>
            <a:r>
              <a:rPr lang="en-US" dirty="0" smtClean="0">
                <a:solidFill>
                  <a:srgbClr val="FFCC99"/>
                </a:solidFill>
              </a:rPr>
              <a:t>3</a:t>
            </a:r>
            <a:r>
              <a:rPr lang="en-US" dirty="0" smtClean="0"/>
              <a:t>  Voice</a:t>
            </a:r>
          </a:p>
          <a:p>
            <a:pPr marL="514350" indent="-514350">
              <a:buNone/>
            </a:pPr>
            <a:r>
              <a:rPr lang="en-US" dirty="0" smtClean="0">
                <a:solidFill>
                  <a:srgbClr val="FFCC99"/>
                </a:solidFill>
              </a:rPr>
              <a:t>4</a:t>
            </a:r>
            <a:r>
              <a:rPr lang="en-US" dirty="0" smtClean="0"/>
              <a:t>  Word choice</a:t>
            </a:r>
          </a:p>
          <a:p>
            <a:pPr marL="514350" indent="-514350">
              <a:buNone/>
            </a:pPr>
            <a:r>
              <a:rPr lang="en-US" dirty="0" smtClean="0">
                <a:solidFill>
                  <a:srgbClr val="FFCC99"/>
                </a:solidFill>
              </a:rPr>
              <a:t>5</a:t>
            </a:r>
            <a:r>
              <a:rPr lang="en-US" dirty="0" smtClean="0"/>
              <a:t>  Sentence fluency</a:t>
            </a:r>
          </a:p>
          <a:p>
            <a:pPr marL="514350" indent="-514350">
              <a:buNone/>
            </a:pPr>
            <a:r>
              <a:rPr lang="en-US" dirty="0" smtClean="0">
                <a:solidFill>
                  <a:srgbClr val="FFCC99"/>
                </a:solidFill>
              </a:rPr>
              <a:t>6</a:t>
            </a:r>
            <a:r>
              <a:rPr lang="en-US" dirty="0" smtClean="0"/>
              <a:t>  Convention</a:t>
            </a:r>
          </a:p>
          <a:p>
            <a:pPr marL="514350" indent="-514350">
              <a:buNone/>
            </a:pPr>
            <a:r>
              <a:rPr lang="en-US" dirty="0" smtClean="0">
                <a:solidFill>
                  <a:srgbClr val="FFCC99"/>
                </a:solidFill>
              </a:rPr>
              <a:t>+1  </a:t>
            </a:r>
            <a:r>
              <a:rPr lang="en-US" dirty="0" smtClean="0"/>
              <a:t>Presentation</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6 + 1 Traits</a:t>
            </a:r>
            <a:endParaRPr lang="en-US" dirty="0"/>
          </a:p>
        </p:txBody>
      </p:sp>
      <p:sp>
        <p:nvSpPr>
          <p:cNvPr id="3" name="Content Placeholder 2"/>
          <p:cNvSpPr>
            <a:spLocks noGrp="1"/>
          </p:cNvSpPr>
          <p:nvPr>
            <p:ph idx="1"/>
          </p:nvPr>
        </p:nvSpPr>
        <p:spPr>
          <a:xfrm>
            <a:off x="381000" y="1066800"/>
            <a:ext cx="8382000" cy="4944943"/>
          </a:xfrm>
        </p:spPr>
        <p:txBody>
          <a:bodyPr/>
          <a:lstStyle/>
          <a:p>
            <a:r>
              <a:rPr lang="en-US" dirty="0" smtClean="0"/>
              <a:t>Teaching the traits:</a:t>
            </a:r>
          </a:p>
          <a:p>
            <a:pPr lvl="1"/>
            <a:r>
              <a:rPr lang="en-US" dirty="0" smtClean="0"/>
              <a:t>Work with each trait during mini-lessons or guided writing, so students are aware of their importance.</a:t>
            </a:r>
          </a:p>
          <a:p>
            <a:pPr lvl="1"/>
            <a:r>
              <a:rPr lang="en-US" dirty="0" smtClean="0"/>
              <a:t>Use examples from all types of passages (narrative, expository, poetry, etc.).</a:t>
            </a:r>
          </a:p>
          <a:p>
            <a:pPr>
              <a:spcBef>
                <a:spcPts val="1200"/>
              </a:spcBef>
            </a:pPr>
            <a:r>
              <a:rPr lang="en-US" dirty="0" smtClean="0"/>
              <a:t>Assessing the traits:</a:t>
            </a:r>
          </a:p>
          <a:p>
            <a:pPr lvl="1"/>
            <a:r>
              <a:rPr lang="en-US" dirty="0" smtClean="0"/>
              <a:t>Assessment that reflects the traits will encourage students to focus on them.</a:t>
            </a:r>
          </a:p>
          <a:p>
            <a:pPr lvl="1"/>
            <a:r>
              <a:rPr lang="en-US" dirty="0" smtClean="0"/>
              <a:t>See </a:t>
            </a:r>
            <a:r>
              <a:rPr lang="en-US" dirty="0" smtClean="0">
                <a:hlinkClick r:id="rId2"/>
              </a:rPr>
              <a:t>www.mshogue.com/ce9/rubrics/rubrics.htm</a:t>
            </a:r>
            <a:r>
              <a:rPr lang="en-US" dirty="0" smtClean="0"/>
              <a:t> for a sample.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30189"/>
            <a:ext cx="8382000" cy="1191095"/>
          </a:xfrm>
        </p:spPr>
        <p:txBody>
          <a:bodyPr/>
          <a:lstStyle/>
          <a:p>
            <a:pPr eaLnBrk="1" hangingPunct="1">
              <a:defRPr/>
            </a:pPr>
            <a:r>
              <a:rPr lang="en-US" dirty="0" smtClean="0"/>
              <a:t>Assessment of Writing:</a:t>
            </a:r>
            <a:r>
              <a:rPr lang="en-US" sz="4200" dirty="0" smtClean="0"/>
              <a:t/>
            </a:r>
            <a:br>
              <a:rPr lang="en-US" sz="4200" dirty="0" smtClean="0"/>
            </a:br>
            <a:r>
              <a:rPr lang="en-US" dirty="0" smtClean="0"/>
              <a:t>Informal</a:t>
            </a:r>
            <a:endParaRPr lang="en-US" sz="4200" dirty="0" smtClean="0"/>
          </a:p>
        </p:txBody>
      </p:sp>
      <p:sp>
        <p:nvSpPr>
          <p:cNvPr id="56323" name="Rectangle 3"/>
          <p:cNvSpPr>
            <a:spLocks noGrp="1" noChangeArrowheads="1"/>
          </p:cNvSpPr>
          <p:nvPr>
            <p:ph idx="1"/>
          </p:nvPr>
        </p:nvSpPr>
        <p:spPr>
          <a:xfrm>
            <a:off x="685800" y="1837759"/>
            <a:ext cx="8229600" cy="3801041"/>
          </a:xfrm>
        </p:spPr>
        <p:txBody>
          <a:bodyPr/>
          <a:lstStyle/>
          <a:p>
            <a:pPr eaLnBrk="1" hangingPunct="1">
              <a:buClr>
                <a:schemeClr val="accent6"/>
              </a:buClr>
              <a:defRPr/>
            </a:pPr>
            <a:r>
              <a:rPr lang="en-US" dirty="0" smtClean="0"/>
              <a:t>Portfolios</a:t>
            </a:r>
          </a:p>
          <a:p>
            <a:pPr eaLnBrk="1" hangingPunct="1">
              <a:buClr>
                <a:schemeClr val="accent6"/>
              </a:buClr>
              <a:defRPr/>
            </a:pPr>
            <a:r>
              <a:rPr lang="en-US" dirty="0" smtClean="0"/>
              <a:t>Rubrics:</a:t>
            </a:r>
          </a:p>
          <a:p>
            <a:pPr lvl="1" eaLnBrk="1" hangingPunct="1">
              <a:buClr>
                <a:schemeClr val="bg1">
                  <a:lumMod val="60000"/>
                  <a:lumOff val="40000"/>
                </a:schemeClr>
              </a:buClr>
              <a:defRPr/>
            </a:pPr>
            <a:r>
              <a:rPr lang="en-US" dirty="0" smtClean="0"/>
              <a:t>Writing process</a:t>
            </a:r>
          </a:p>
          <a:p>
            <a:pPr lvl="1" eaLnBrk="1" hangingPunct="1">
              <a:buClr>
                <a:schemeClr val="bg1">
                  <a:lumMod val="60000"/>
                  <a:lumOff val="40000"/>
                </a:schemeClr>
              </a:buClr>
              <a:defRPr/>
            </a:pPr>
            <a:r>
              <a:rPr lang="en-US" dirty="0" smtClean="0"/>
              <a:t>Writing products</a:t>
            </a:r>
          </a:p>
          <a:p>
            <a:pPr lvl="1">
              <a:buClr>
                <a:schemeClr val="bg1">
                  <a:lumMod val="60000"/>
                  <a:lumOff val="40000"/>
                </a:schemeClr>
              </a:buClr>
              <a:defRPr/>
            </a:pPr>
            <a:r>
              <a:rPr lang="en-US" dirty="0" smtClean="0"/>
              <a:t>Multi-media projects</a:t>
            </a:r>
          </a:p>
          <a:p>
            <a:pPr eaLnBrk="1" hangingPunct="1">
              <a:buClr>
                <a:schemeClr val="accent6"/>
              </a:buClr>
              <a:defRPr/>
            </a:pPr>
            <a:r>
              <a:rPr lang="en-US" dirty="0" smtClean="0"/>
              <a:t>Attitude surveys</a:t>
            </a:r>
          </a:p>
          <a:p>
            <a:pPr eaLnBrk="1" hangingPunct="1">
              <a:buClr>
                <a:schemeClr val="accent6"/>
              </a:buClr>
              <a:defRPr/>
            </a:pPr>
            <a:r>
              <a:rPr lang="en-US" dirty="0" smtClean="0"/>
              <a:t>Self-assessment instruments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1191095"/>
          </a:xfrm>
        </p:spPr>
        <p:txBody>
          <a:bodyPr/>
          <a:lstStyle/>
          <a:p>
            <a:pPr>
              <a:defRPr/>
            </a:pPr>
            <a:r>
              <a:rPr lang="en-US" dirty="0" smtClean="0"/>
              <a:t>Assessment of Writing:</a:t>
            </a:r>
            <a:br>
              <a:rPr lang="en-US" dirty="0" smtClean="0"/>
            </a:br>
            <a:r>
              <a:rPr lang="en-US" dirty="0" smtClean="0"/>
              <a:t>Formal</a:t>
            </a:r>
          </a:p>
        </p:txBody>
      </p:sp>
      <p:sp>
        <p:nvSpPr>
          <p:cNvPr id="50179" name="Rectangle 3"/>
          <p:cNvSpPr>
            <a:spLocks noGrp="1" noChangeArrowheads="1"/>
          </p:cNvSpPr>
          <p:nvPr>
            <p:ph idx="1"/>
          </p:nvPr>
        </p:nvSpPr>
        <p:spPr>
          <a:xfrm>
            <a:off x="457200" y="1600200"/>
            <a:ext cx="8382000" cy="3962623"/>
          </a:xfrm>
        </p:spPr>
        <p:txBody>
          <a:bodyPr/>
          <a:lstStyle/>
          <a:p>
            <a:pPr>
              <a:buClr>
                <a:schemeClr val="accent6"/>
              </a:buClr>
              <a:defRPr/>
            </a:pPr>
            <a:r>
              <a:rPr lang="en-US" dirty="0" smtClean="0"/>
              <a:t>Some standardized tests have language/ grammar subtests.</a:t>
            </a:r>
          </a:p>
          <a:p>
            <a:pPr lvl="1">
              <a:buClr>
                <a:schemeClr val="accent6"/>
              </a:buClr>
              <a:defRPr/>
            </a:pPr>
            <a:r>
              <a:rPr lang="en-US" dirty="0" smtClean="0"/>
              <a:t>These test editing ability, not writing.</a:t>
            </a:r>
          </a:p>
          <a:p>
            <a:pPr eaLnBrk="1" hangingPunct="1">
              <a:buClr>
                <a:schemeClr val="accent6"/>
              </a:buClr>
              <a:defRPr/>
            </a:pPr>
            <a:r>
              <a:rPr lang="en-US" dirty="0" smtClean="0"/>
              <a:t>Many state departments of education have created standardized rubrics to assess writing.</a:t>
            </a:r>
          </a:p>
          <a:p>
            <a:pPr lvl="1">
              <a:buClr>
                <a:schemeClr val="accent6"/>
              </a:buClr>
              <a:defRPr/>
            </a:pPr>
            <a:r>
              <a:rPr lang="en-US" dirty="0" smtClean="0"/>
              <a:t>These may cause teachers to show their students how to write so they’ll do well on the test, rather than help them to write creatively.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18852"/>
            <a:ext cx="8382000" cy="595548"/>
          </a:xfrm>
        </p:spPr>
        <p:txBody>
          <a:bodyPr/>
          <a:lstStyle/>
          <a:p>
            <a:pPr eaLnBrk="1" hangingPunct="1">
              <a:defRPr/>
            </a:pPr>
            <a:r>
              <a:rPr lang="en-US" dirty="0" smtClean="0"/>
              <a:t>Reflections on Writing</a:t>
            </a:r>
          </a:p>
        </p:txBody>
      </p:sp>
      <p:sp>
        <p:nvSpPr>
          <p:cNvPr id="3075" name="Rectangle 3"/>
          <p:cNvSpPr>
            <a:spLocks noGrp="1" noChangeArrowheads="1"/>
          </p:cNvSpPr>
          <p:nvPr>
            <p:ph idx="1"/>
          </p:nvPr>
        </p:nvSpPr>
        <p:spPr>
          <a:xfrm>
            <a:off x="304800" y="1143000"/>
            <a:ext cx="8153400" cy="5193729"/>
          </a:xfrm>
        </p:spPr>
        <p:txBody>
          <a:bodyPr/>
          <a:lstStyle/>
          <a:p>
            <a:pPr eaLnBrk="1" hangingPunct="1">
              <a:buClr>
                <a:schemeClr val="accent6"/>
              </a:buClr>
              <a:defRPr/>
            </a:pPr>
            <a:r>
              <a:rPr lang="en-US" dirty="0" smtClean="0"/>
              <a:t>Do you like to write?  Do you enjoy journaling or blogging, or recording your thoughts in some other manner?</a:t>
            </a:r>
          </a:p>
          <a:p>
            <a:pPr>
              <a:buClr>
                <a:schemeClr val="accent6"/>
              </a:buClr>
              <a:defRPr/>
            </a:pPr>
            <a:r>
              <a:rPr lang="en-US" dirty="0" smtClean="0"/>
              <a:t>Do you find you need to revise, or do you usually feel that your first draft is close to perfect?</a:t>
            </a:r>
          </a:p>
          <a:p>
            <a:pPr>
              <a:buClr>
                <a:schemeClr val="accent6"/>
              </a:buClr>
              <a:defRPr/>
            </a:pPr>
            <a:r>
              <a:rPr lang="en-US" dirty="0" smtClean="0"/>
              <a:t>How will you share your feelings about the writing process with your students?</a:t>
            </a:r>
          </a:p>
          <a:p>
            <a:pPr eaLnBrk="1" hangingPunct="1">
              <a:buClr>
                <a:schemeClr val="accent6"/>
              </a:buClr>
              <a:defRPr/>
            </a:pPr>
            <a:r>
              <a:rPr lang="en-US" dirty="0" smtClean="0"/>
              <a:t>How will you encourage those who don’t like to write?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Intervention Strategies</a:t>
            </a:r>
            <a:br>
              <a:rPr lang="en-US" dirty="0" smtClean="0"/>
            </a:br>
            <a:r>
              <a:rPr lang="en-US" dirty="0" smtClean="0"/>
              <a:t>Focusing on Writing</a:t>
            </a:r>
          </a:p>
        </p:txBody>
      </p:sp>
      <p:sp>
        <p:nvSpPr>
          <p:cNvPr id="17411" name="Rectangle 3"/>
          <p:cNvSpPr>
            <a:spLocks noGrp="1" noChangeArrowheads="1"/>
          </p:cNvSpPr>
          <p:nvPr>
            <p:ph idx="1"/>
          </p:nvPr>
        </p:nvSpPr>
        <p:spPr>
          <a:xfrm>
            <a:off x="914400" y="1948335"/>
            <a:ext cx="7010400" cy="2464264"/>
          </a:xfrm>
        </p:spPr>
        <p:txBody>
          <a:bodyPr/>
          <a:lstStyle/>
          <a:p>
            <a:pPr eaLnBrk="1" hangingPunct="1">
              <a:lnSpc>
                <a:spcPct val="90000"/>
              </a:lnSpc>
              <a:buClr>
                <a:schemeClr val="accent6"/>
              </a:buClr>
              <a:defRPr/>
            </a:pPr>
            <a:r>
              <a:rPr lang="en-US" dirty="0" smtClean="0"/>
              <a:t>Interactive writing (“Sharing the pen”)</a:t>
            </a:r>
          </a:p>
          <a:p>
            <a:pPr eaLnBrk="1" hangingPunct="1">
              <a:lnSpc>
                <a:spcPct val="90000"/>
              </a:lnSpc>
              <a:buClr>
                <a:schemeClr val="accent6"/>
              </a:buClr>
              <a:defRPr/>
            </a:pPr>
            <a:r>
              <a:rPr lang="en-US" dirty="0" smtClean="0"/>
              <a:t>Quick writes (writing on demand)</a:t>
            </a:r>
          </a:p>
          <a:p>
            <a:pPr eaLnBrk="1" hangingPunct="1">
              <a:lnSpc>
                <a:spcPct val="90000"/>
              </a:lnSpc>
              <a:buClr>
                <a:schemeClr val="accent6"/>
              </a:buClr>
              <a:defRPr/>
            </a:pPr>
            <a:r>
              <a:rPr lang="en-US" dirty="0" smtClean="0"/>
              <a:t>POW</a:t>
            </a:r>
          </a:p>
          <a:p>
            <a:pPr eaLnBrk="1" hangingPunct="1">
              <a:lnSpc>
                <a:spcPct val="90000"/>
              </a:lnSpc>
              <a:buClr>
                <a:schemeClr val="accent6"/>
              </a:buClr>
              <a:defRPr/>
            </a:pPr>
            <a:r>
              <a:rPr lang="en-US" dirty="0" smtClean="0"/>
              <a:t>TREE</a:t>
            </a:r>
          </a:p>
          <a:p>
            <a:pPr algn="r" eaLnBrk="1" hangingPunct="1">
              <a:lnSpc>
                <a:spcPct val="90000"/>
              </a:lnSpc>
              <a:buClr>
                <a:schemeClr val="accent6"/>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04945"/>
          </a:xfrm>
        </p:spPr>
        <p:txBody>
          <a:bodyPr/>
          <a:lstStyle/>
          <a:p>
            <a:r>
              <a:rPr lang="en-US" sz="4300" dirty="0" smtClean="0">
                <a:solidFill>
                  <a:srgbClr val="FFCC99"/>
                </a:solidFill>
              </a:rPr>
              <a:t>Some Activities for 6 + 1 Traits of Writing</a:t>
            </a:r>
            <a:r>
              <a:rPr lang="en-US" dirty="0" smtClean="0"/>
              <a:t/>
            </a:r>
            <a:br>
              <a:rPr lang="en-US" dirty="0" smtClean="0"/>
            </a:br>
            <a:endParaRPr lang="en-US" dirty="0"/>
          </a:p>
        </p:txBody>
      </p:sp>
      <p:sp>
        <p:nvSpPr>
          <p:cNvPr id="3" name="Content Placeholder 2"/>
          <p:cNvSpPr>
            <a:spLocks noGrp="1"/>
          </p:cNvSpPr>
          <p:nvPr>
            <p:ph sz="half" idx="1"/>
          </p:nvPr>
        </p:nvSpPr>
        <p:spPr>
          <a:xfrm>
            <a:off x="381000" y="990600"/>
            <a:ext cx="4114800" cy="5368136"/>
          </a:xfrm>
        </p:spPr>
        <p:txBody>
          <a:bodyPr/>
          <a:lstStyle/>
          <a:p>
            <a:r>
              <a:rPr lang="en-US" sz="2800" dirty="0" smtClean="0"/>
              <a:t>Trait 1 (Ideas and presentation):</a:t>
            </a:r>
          </a:p>
          <a:p>
            <a:pPr lvl="1"/>
            <a:r>
              <a:rPr lang="en-US" sz="2400" dirty="0" smtClean="0"/>
              <a:t>Story about a pet, sport hero, rock star, or friend</a:t>
            </a:r>
          </a:p>
          <a:p>
            <a:r>
              <a:rPr lang="en-US" sz="2800" dirty="0" smtClean="0"/>
              <a:t>Trait 2 (Organization):</a:t>
            </a:r>
          </a:p>
          <a:p>
            <a:pPr lvl="1"/>
            <a:r>
              <a:rPr lang="en-US" sz="2400" dirty="0" smtClean="0"/>
              <a:t>How-to procedures</a:t>
            </a:r>
          </a:p>
          <a:p>
            <a:r>
              <a:rPr lang="en-US" sz="2800" dirty="0" smtClean="0"/>
              <a:t>Trait 3 (Voice):</a:t>
            </a:r>
          </a:p>
          <a:p>
            <a:pPr lvl="1"/>
            <a:r>
              <a:rPr lang="en-US" sz="2400" dirty="0" smtClean="0"/>
              <a:t>Letter to a fairy tale character</a:t>
            </a:r>
          </a:p>
          <a:p>
            <a:r>
              <a:rPr lang="en-US" sz="2800" dirty="0" smtClean="0"/>
              <a:t>Trait 4 (Word choice):</a:t>
            </a:r>
          </a:p>
          <a:p>
            <a:pPr lvl="1"/>
            <a:r>
              <a:rPr lang="en-US" sz="2400" dirty="0" smtClean="0"/>
              <a:t>Poems such as diamante and </a:t>
            </a:r>
            <a:r>
              <a:rPr lang="en-US" sz="2400" dirty="0" err="1" smtClean="0"/>
              <a:t>cinquain</a:t>
            </a:r>
            <a:endParaRPr lang="en-US" sz="2400" dirty="0" smtClean="0"/>
          </a:p>
        </p:txBody>
      </p:sp>
      <p:sp>
        <p:nvSpPr>
          <p:cNvPr id="4" name="Content Placeholder 3"/>
          <p:cNvSpPr>
            <a:spLocks noGrp="1"/>
          </p:cNvSpPr>
          <p:nvPr>
            <p:ph sz="half" idx="2"/>
          </p:nvPr>
        </p:nvSpPr>
        <p:spPr>
          <a:xfrm>
            <a:off x="4648200" y="1066800"/>
            <a:ext cx="4267200" cy="5457904"/>
          </a:xfrm>
        </p:spPr>
        <p:txBody>
          <a:bodyPr/>
          <a:lstStyle/>
          <a:p>
            <a:r>
              <a:rPr lang="en-US" dirty="0" smtClean="0"/>
              <a:t>Trait 5 (Sentence fluency):</a:t>
            </a:r>
          </a:p>
          <a:p>
            <a:pPr lvl="1"/>
            <a:r>
              <a:rPr lang="en-US" dirty="0" smtClean="0"/>
              <a:t>Combining sentences</a:t>
            </a:r>
          </a:p>
          <a:p>
            <a:r>
              <a:rPr lang="en-US" dirty="0" smtClean="0"/>
              <a:t>Trait 6 (Conventions):</a:t>
            </a:r>
          </a:p>
          <a:p>
            <a:pPr lvl="1"/>
            <a:r>
              <a:rPr lang="en-US" dirty="0" smtClean="0"/>
              <a:t>Checklists, word walls, personalized dictionaries</a:t>
            </a:r>
          </a:p>
          <a:p>
            <a:r>
              <a:rPr lang="en-US" dirty="0" smtClean="0"/>
              <a:t>+1 (Presentation):</a:t>
            </a:r>
          </a:p>
          <a:p>
            <a:pPr lvl="1"/>
            <a:r>
              <a:rPr lang="en-US" dirty="0" smtClean="0"/>
              <a:t>Computer editing/ illustrating, PowerPoint presentations</a:t>
            </a:r>
          </a:p>
          <a:p>
            <a:pPr lvl="1"/>
            <a:endParaRPr lang="en-US" dirty="0" smtClean="0"/>
          </a:p>
          <a:p>
            <a:endParaRPr lang="en-US" dirty="0" smtClean="0"/>
          </a:p>
          <a:p>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30188"/>
            <a:ext cx="8382000" cy="595548"/>
          </a:xfrm>
        </p:spPr>
        <p:txBody>
          <a:bodyPr/>
          <a:lstStyle/>
          <a:p>
            <a:pPr>
              <a:defRPr/>
            </a:pPr>
            <a:r>
              <a:rPr lang="en-US" dirty="0" smtClean="0"/>
              <a:t>More Intervention Strategies</a:t>
            </a:r>
            <a:endParaRPr lang="en-US" sz="3600" dirty="0" smtClean="0"/>
          </a:p>
        </p:txBody>
      </p:sp>
      <p:sp>
        <p:nvSpPr>
          <p:cNvPr id="17411" name="Rectangle 3"/>
          <p:cNvSpPr>
            <a:spLocks noGrp="1" noChangeArrowheads="1"/>
          </p:cNvSpPr>
          <p:nvPr>
            <p:ph idx="1"/>
          </p:nvPr>
        </p:nvSpPr>
        <p:spPr>
          <a:xfrm>
            <a:off x="914400" y="1295400"/>
            <a:ext cx="7467600" cy="4941866"/>
          </a:xfrm>
        </p:spPr>
        <p:txBody>
          <a:bodyPr/>
          <a:lstStyle/>
          <a:p>
            <a:pPr eaLnBrk="1" hangingPunct="1">
              <a:lnSpc>
                <a:spcPct val="90000"/>
              </a:lnSpc>
              <a:buClr>
                <a:schemeClr val="accent6"/>
              </a:buClr>
              <a:defRPr/>
            </a:pPr>
            <a:r>
              <a:rPr lang="en-US" sz="2800" dirty="0" smtClean="0"/>
              <a:t>Using concrete examples of authors’ writing</a:t>
            </a:r>
          </a:p>
          <a:p>
            <a:pPr eaLnBrk="1" hangingPunct="1">
              <a:lnSpc>
                <a:spcPct val="90000"/>
              </a:lnSpc>
              <a:buClr>
                <a:schemeClr val="accent6"/>
              </a:buClr>
              <a:defRPr/>
            </a:pPr>
            <a:r>
              <a:rPr lang="en-US" sz="2800" dirty="0" smtClean="0"/>
              <a:t>Guided writing</a:t>
            </a:r>
            <a:endParaRPr lang="en-US" sz="2800" dirty="0" smtClean="0">
              <a:solidFill>
                <a:srgbClr val="FF0000"/>
              </a:solidFill>
            </a:endParaRPr>
          </a:p>
          <a:p>
            <a:pPr eaLnBrk="1" hangingPunct="1">
              <a:lnSpc>
                <a:spcPct val="90000"/>
              </a:lnSpc>
              <a:buClr>
                <a:schemeClr val="accent6"/>
              </a:buClr>
              <a:defRPr/>
            </a:pPr>
            <a:r>
              <a:rPr lang="en-US" sz="2800" dirty="0" smtClean="0"/>
              <a:t>Mt. Plot</a:t>
            </a:r>
          </a:p>
          <a:p>
            <a:pPr eaLnBrk="1" hangingPunct="1">
              <a:lnSpc>
                <a:spcPct val="90000"/>
              </a:lnSpc>
              <a:buClr>
                <a:schemeClr val="accent6"/>
              </a:buClr>
              <a:defRPr/>
            </a:pPr>
            <a:r>
              <a:rPr lang="en-US" sz="2800" dirty="0" smtClean="0"/>
              <a:t>Expository frames</a:t>
            </a:r>
          </a:p>
          <a:p>
            <a:pPr eaLnBrk="1" hangingPunct="1">
              <a:lnSpc>
                <a:spcPct val="90000"/>
              </a:lnSpc>
              <a:buClr>
                <a:schemeClr val="accent6"/>
              </a:buClr>
              <a:defRPr/>
            </a:pPr>
            <a:r>
              <a:rPr lang="en-US" sz="2800" dirty="0" smtClean="0"/>
              <a:t>Parodies</a:t>
            </a:r>
          </a:p>
          <a:p>
            <a:pPr eaLnBrk="1" hangingPunct="1">
              <a:lnSpc>
                <a:spcPct val="90000"/>
              </a:lnSpc>
              <a:buClr>
                <a:schemeClr val="accent6"/>
              </a:buClr>
              <a:defRPr/>
            </a:pPr>
            <a:r>
              <a:rPr lang="en-US" sz="2800" dirty="0" smtClean="0"/>
              <a:t>Sequels</a:t>
            </a:r>
          </a:p>
          <a:p>
            <a:pPr eaLnBrk="1" hangingPunct="1">
              <a:lnSpc>
                <a:spcPct val="90000"/>
              </a:lnSpc>
              <a:buClr>
                <a:schemeClr val="accent6"/>
              </a:buClr>
              <a:defRPr/>
            </a:pPr>
            <a:r>
              <a:rPr lang="en-US" sz="2800" dirty="0" smtClean="0"/>
              <a:t>Poetry</a:t>
            </a:r>
          </a:p>
          <a:p>
            <a:pPr lvl="1">
              <a:lnSpc>
                <a:spcPct val="90000"/>
              </a:lnSpc>
              <a:buClr>
                <a:schemeClr val="accent6"/>
              </a:buClr>
              <a:defRPr/>
            </a:pPr>
            <a:r>
              <a:rPr lang="en-US" sz="2400" dirty="0" err="1" smtClean="0"/>
              <a:t>Cinquain</a:t>
            </a:r>
            <a:endParaRPr lang="en-US" sz="2400" dirty="0" smtClean="0"/>
          </a:p>
          <a:p>
            <a:pPr lvl="1">
              <a:lnSpc>
                <a:spcPct val="90000"/>
              </a:lnSpc>
              <a:buClr>
                <a:schemeClr val="accent6"/>
              </a:buClr>
              <a:defRPr/>
            </a:pPr>
            <a:r>
              <a:rPr lang="en-US" sz="2400" dirty="0" smtClean="0"/>
              <a:t>Diamante</a:t>
            </a:r>
          </a:p>
          <a:p>
            <a:pPr lvl="1">
              <a:lnSpc>
                <a:spcPct val="90000"/>
              </a:lnSpc>
              <a:buClr>
                <a:schemeClr val="accent6"/>
              </a:buClr>
              <a:defRPr/>
            </a:pPr>
            <a:r>
              <a:rPr lang="en-US" sz="2400" dirty="0" err="1" smtClean="0"/>
              <a:t>Biopoems</a:t>
            </a:r>
            <a:endParaRPr lang="en-US" sz="2400" dirty="0" smtClean="0"/>
          </a:p>
          <a:p>
            <a:pPr algn="r" eaLnBrk="1" hangingPunct="1">
              <a:lnSpc>
                <a:spcPct val="90000"/>
              </a:lnSpc>
              <a:buClr>
                <a:schemeClr val="accent6"/>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30188"/>
            <a:ext cx="8382000" cy="595548"/>
          </a:xfrm>
        </p:spPr>
        <p:txBody>
          <a:bodyPr/>
          <a:lstStyle/>
          <a:p>
            <a:pPr>
              <a:defRPr/>
            </a:pPr>
            <a:r>
              <a:rPr lang="en-US" dirty="0" smtClean="0"/>
              <a:t>More Intervention Strategies</a:t>
            </a:r>
            <a:endParaRPr lang="en-US" sz="3600" dirty="0" smtClean="0"/>
          </a:p>
        </p:txBody>
      </p:sp>
      <p:sp>
        <p:nvSpPr>
          <p:cNvPr id="17411" name="Rectangle 3"/>
          <p:cNvSpPr>
            <a:spLocks noGrp="1" noChangeArrowheads="1"/>
          </p:cNvSpPr>
          <p:nvPr>
            <p:ph idx="1"/>
          </p:nvPr>
        </p:nvSpPr>
        <p:spPr>
          <a:xfrm>
            <a:off x="914400" y="1295400"/>
            <a:ext cx="7467600" cy="3554819"/>
          </a:xfrm>
        </p:spPr>
        <p:txBody>
          <a:bodyPr/>
          <a:lstStyle/>
          <a:p>
            <a:pPr>
              <a:buClr>
                <a:schemeClr val="accent6"/>
              </a:buClr>
              <a:defRPr/>
            </a:pPr>
            <a:r>
              <a:rPr lang="en-US" sz="2800" dirty="0" smtClean="0"/>
              <a:t>Response journals</a:t>
            </a:r>
          </a:p>
          <a:p>
            <a:pPr>
              <a:buClr>
                <a:schemeClr val="accent6"/>
              </a:buClr>
              <a:defRPr/>
            </a:pPr>
            <a:r>
              <a:rPr lang="en-US" sz="2800" dirty="0" smtClean="0"/>
              <a:t>Friendly letters</a:t>
            </a:r>
          </a:p>
          <a:p>
            <a:pPr>
              <a:buClr>
                <a:schemeClr val="accent6"/>
              </a:buClr>
              <a:defRPr/>
            </a:pPr>
            <a:r>
              <a:rPr lang="en-US" sz="2800" dirty="0" smtClean="0"/>
              <a:t>Wordless books</a:t>
            </a:r>
          </a:p>
          <a:p>
            <a:pPr>
              <a:buClr>
                <a:schemeClr val="accent6"/>
              </a:buClr>
              <a:defRPr/>
            </a:pPr>
            <a:r>
              <a:rPr lang="en-US" sz="2800" dirty="0" smtClean="0"/>
              <a:t>Noun stories</a:t>
            </a:r>
          </a:p>
          <a:p>
            <a:pPr>
              <a:buClr>
                <a:schemeClr val="accent6"/>
              </a:buClr>
              <a:defRPr/>
            </a:pPr>
            <a:r>
              <a:rPr lang="en-US" sz="2800" dirty="0" smtClean="0"/>
              <a:t>Classroom alphabet books</a:t>
            </a:r>
          </a:p>
          <a:p>
            <a:pPr>
              <a:buClr>
                <a:schemeClr val="accent6"/>
              </a:buClr>
              <a:defRPr/>
            </a:pPr>
            <a:r>
              <a:rPr lang="en-US" sz="2800" dirty="0" smtClean="0"/>
              <a:t>Creating brochures</a:t>
            </a:r>
          </a:p>
          <a:p>
            <a:pPr>
              <a:buClr>
                <a:schemeClr val="accent6"/>
              </a:buClr>
              <a:defRPr/>
            </a:pPr>
            <a:r>
              <a:rPr lang="en-US" sz="2800" dirty="0" smtClean="0"/>
              <a:t>Sentence combining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to Teach in Guided Writing</a:t>
            </a:r>
            <a:endParaRPr lang="en-US" dirty="0"/>
          </a:p>
        </p:txBody>
      </p:sp>
      <p:pic>
        <p:nvPicPr>
          <p:cNvPr id="5" name="Picture 4" descr="11.13.png"/>
          <p:cNvPicPr>
            <a:picLocks noChangeAspect="1"/>
          </p:cNvPicPr>
          <p:nvPr/>
        </p:nvPicPr>
        <p:blipFill>
          <a:blip r:embed="rId2" cstate="print"/>
          <a:stretch>
            <a:fillRect/>
          </a:stretch>
        </p:blipFill>
        <p:spPr>
          <a:xfrm>
            <a:off x="381000" y="2133600"/>
            <a:ext cx="8400690" cy="2712723"/>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sz="4300" dirty="0" smtClean="0">
                <a:solidFill>
                  <a:srgbClr val="FFCC99"/>
                </a:solidFill>
              </a:rPr>
              <a:t>Sample Poems</a:t>
            </a:r>
            <a:endParaRPr lang="en-US" sz="4300" dirty="0">
              <a:solidFill>
                <a:srgbClr val="FFCC99"/>
              </a:solidFill>
            </a:endParaRPr>
          </a:p>
        </p:txBody>
      </p:sp>
      <p:sp>
        <p:nvSpPr>
          <p:cNvPr id="4" name="Content Placeholder 3"/>
          <p:cNvSpPr>
            <a:spLocks noGrp="1"/>
          </p:cNvSpPr>
          <p:nvPr>
            <p:ph sz="half" idx="1"/>
          </p:nvPr>
        </p:nvSpPr>
        <p:spPr>
          <a:xfrm>
            <a:off x="304800" y="1411553"/>
            <a:ext cx="4114800" cy="3611245"/>
          </a:xfrm>
        </p:spPr>
        <p:txBody>
          <a:bodyPr/>
          <a:lstStyle/>
          <a:p>
            <a:r>
              <a:rPr lang="en-US" dirty="0" smtClean="0"/>
              <a:t>Diamante:</a:t>
            </a:r>
          </a:p>
          <a:p>
            <a:pPr algn="ctr">
              <a:buNone/>
            </a:pPr>
            <a:endParaRPr lang="en-US" sz="2000" dirty="0" smtClean="0"/>
          </a:p>
          <a:p>
            <a:pPr algn="ctr">
              <a:buNone/>
            </a:pPr>
            <a:r>
              <a:rPr lang="en-US" sz="2000" dirty="0" smtClean="0"/>
              <a:t>Pizza</a:t>
            </a:r>
          </a:p>
          <a:p>
            <a:pPr algn="ctr">
              <a:buNone/>
            </a:pPr>
            <a:r>
              <a:rPr lang="en-US" sz="2000" dirty="0" smtClean="0"/>
              <a:t>Delicious, spicy</a:t>
            </a:r>
          </a:p>
          <a:p>
            <a:pPr algn="ctr">
              <a:buNone/>
            </a:pPr>
            <a:r>
              <a:rPr lang="en-US" sz="2000" dirty="0" smtClean="0"/>
              <a:t>Bubbling, steaming, tantalizing</a:t>
            </a:r>
          </a:p>
          <a:p>
            <a:pPr algn="ctr">
              <a:buNone/>
            </a:pPr>
            <a:r>
              <a:rPr lang="en-US" sz="2000" dirty="0" smtClean="0"/>
              <a:t>Cheese, mushrooms—scraps, litter</a:t>
            </a:r>
          </a:p>
          <a:p>
            <a:pPr algn="ctr">
              <a:buNone/>
            </a:pPr>
            <a:r>
              <a:rPr lang="en-US" sz="2000" dirty="0" smtClean="0"/>
              <a:t>Molding, rotting, decaying</a:t>
            </a:r>
          </a:p>
          <a:p>
            <a:pPr algn="ctr">
              <a:buNone/>
            </a:pPr>
            <a:r>
              <a:rPr lang="en-US" sz="2000" dirty="0" smtClean="0"/>
              <a:t>Smelly, yucky</a:t>
            </a:r>
          </a:p>
          <a:p>
            <a:pPr algn="ctr">
              <a:buNone/>
            </a:pPr>
            <a:r>
              <a:rPr lang="en-US" sz="2000" dirty="0" smtClean="0"/>
              <a:t>Garbage</a:t>
            </a:r>
            <a:endParaRPr lang="en-US" sz="2000" dirty="0"/>
          </a:p>
        </p:txBody>
      </p:sp>
      <p:sp>
        <p:nvSpPr>
          <p:cNvPr id="5" name="Content Placeholder 4"/>
          <p:cNvSpPr>
            <a:spLocks noGrp="1"/>
          </p:cNvSpPr>
          <p:nvPr>
            <p:ph sz="half" idx="2"/>
          </p:nvPr>
        </p:nvSpPr>
        <p:spPr>
          <a:xfrm>
            <a:off x="4495800" y="1411553"/>
            <a:ext cx="4114800" cy="3919022"/>
          </a:xfrm>
        </p:spPr>
        <p:txBody>
          <a:bodyPr/>
          <a:lstStyle/>
          <a:p>
            <a:r>
              <a:rPr lang="en-US" dirty="0" err="1" smtClean="0"/>
              <a:t>Fibbin</a:t>
            </a:r>
            <a:r>
              <a:rPr lang="en-US" dirty="0" smtClean="0"/>
              <a:t> poem:</a:t>
            </a:r>
          </a:p>
          <a:p>
            <a:pPr>
              <a:buNone/>
            </a:pPr>
            <a:endParaRPr lang="en-US" sz="2000" dirty="0" smtClean="0"/>
          </a:p>
          <a:p>
            <a:pPr lvl="1">
              <a:buNone/>
            </a:pPr>
            <a:r>
              <a:rPr lang="en-US" sz="2000" dirty="0" smtClean="0"/>
              <a:t>Pete</a:t>
            </a:r>
          </a:p>
          <a:p>
            <a:pPr lvl="1">
              <a:buNone/>
            </a:pPr>
            <a:r>
              <a:rPr lang="en-US" sz="2000" dirty="0" err="1" smtClean="0"/>
              <a:t>Sprete</a:t>
            </a:r>
            <a:endParaRPr lang="en-US" sz="2000" dirty="0" smtClean="0"/>
          </a:p>
          <a:p>
            <a:pPr lvl="1">
              <a:buNone/>
            </a:pPr>
            <a:r>
              <a:rPr lang="en-US" sz="2000" dirty="0" smtClean="0"/>
              <a:t>Athlete</a:t>
            </a:r>
          </a:p>
          <a:p>
            <a:pPr lvl="1">
              <a:buNone/>
            </a:pPr>
            <a:r>
              <a:rPr lang="en-US" sz="2000" dirty="0" smtClean="0"/>
              <a:t>Plays baseball.</a:t>
            </a:r>
          </a:p>
          <a:p>
            <a:pPr lvl="1">
              <a:buNone/>
            </a:pPr>
            <a:r>
              <a:rPr lang="en-US" sz="2000" dirty="0" smtClean="0"/>
              <a:t>Best pitcher in town!</a:t>
            </a:r>
          </a:p>
          <a:p>
            <a:pPr lvl="1">
              <a:buNone/>
            </a:pPr>
            <a:r>
              <a:rPr lang="en-US" sz="2000" dirty="0" smtClean="0"/>
              <a:t>Easily strikes out ten batters!</a:t>
            </a:r>
          </a:p>
          <a:p>
            <a:pPr lvl="1">
              <a:buNone/>
            </a:pPr>
            <a:r>
              <a:rPr lang="en-US" sz="2000" dirty="0" err="1" smtClean="0"/>
              <a:t>Twas</a:t>
            </a:r>
            <a:r>
              <a:rPr lang="en-US" sz="2000" dirty="0" smtClean="0"/>
              <a:t> only in his dreams that he was such a great star!</a:t>
            </a:r>
            <a:endParaRPr lang="en-US" sz="200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91095"/>
          </a:xfrm>
        </p:spPr>
        <p:txBody>
          <a:bodyPr/>
          <a:lstStyle/>
          <a:p>
            <a:r>
              <a:rPr lang="en-US" dirty="0" smtClean="0"/>
              <a:t>Using Computers </a:t>
            </a:r>
            <a:br>
              <a:rPr lang="en-US" dirty="0" smtClean="0"/>
            </a:br>
            <a:r>
              <a:rPr lang="en-US" dirty="0" smtClean="0"/>
              <a:t>for Authentic Writing Tasks</a:t>
            </a:r>
            <a:endParaRPr lang="en-US" dirty="0"/>
          </a:p>
        </p:txBody>
      </p:sp>
      <p:sp>
        <p:nvSpPr>
          <p:cNvPr id="6" name="Content Placeholder 5"/>
          <p:cNvSpPr>
            <a:spLocks noGrp="1"/>
          </p:cNvSpPr>
          <p:nvPr>
            <p:ph idx="1"/>
          </p:nvPr>
        </p:nvSpPr>
        <p:spPr>
          <a:xfrm>
            <a:off x="2133600" y="1729294"/>
            <a:ext cx="4953000" cy="3985706"/>
          </a:xfrm>
        </p:spPr>
        <p:txBody>
          <a:bodyPr/>
          <a:lstStyle/>
          <a:p>
            <a:r>
              <a:rPr lang="en-US" dirty="0" smtClean="0"/>
              <a:t>Blogs</a:t>
            </a:r>
          </a:p>
          <a:p>
            <a:r>
              <a:rPr lang="en-US" dirty="0" smtClean="0"/>
              <a:t>Wikis</a:t>
            </a:r>
          </a:p>
          <a:p>
            <a:r>
              <a:rPr lang="en-US" dirty="0" smtClean="0"/>
              <a:t>International pen pals</a:t>
            </a:r>
          </a:p>
          <a:p>
            <a:r>
              <a:rPr lang="en-US" dirty="0" smtClean="0"/>
              <a:t>Connecting with authors</a:t>
            </a:r>
          </a:p>
          <a:p>
            <a:r>
              <a:rPr lang="en-US" dirty="0" smtClean="0"/>
              <a:t>Digital storytelling</a:t>
            </a:r>
          </a:p>
          <a:p>
            <a:r>
              <a:rPr lang="en-US" dirty="0" smtClean="0"/>
              <a:t>Publishing on the web</a:t>
            </a:r>
          </a:p>
          <a:p>
            <a:r>
              <a:rPr lang="en-US" dirty="0" err="1" smtClean="0"/>
              <a:t>Webquests</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052596"/>
          </a:xfrm>
        </p:spPr>
        <p:txBody>
          <a:bodyPr/>
          <a:lstStyle/>
          <a:p>
            <a:pPr eaLnBrk="1" hangingPunct="1">
              <a:defRPr/>
            </a:pPr>
            <a:r>
              <a:rPr lang="en-US" sz="4000" dirty="0" smtClean="0"/>
              <a:t>Technology </a:t>
            </a:r>
            <a:r>
              <a:rPr lang="en-US" sz="4000" smtClean="0"/>
              <a:t>and Writing:</a:t>
            </a:r>
            <a:r>
              <a:rPr lang="en-US" sz="4000" dirty="0" smtClean="0"/>
              <a:t/>
            </a:r>
            <a:br>
              <a:rPr lang="en-US" sz="4000" dirty="0" smtClean="0"/>
            </a:br>
            <a:r>
              <a:rPr lang="en-US" sz="3600" dirty="0" smtClean="0"/>
              <a:t>Word Processing</a:t>
            </a:r>
          </a:p>
        </p:txBody>
      </p:sp>
      <p:sp>
        <p:nvSpPr>
          <p:cNvPr id="53251" name="Rectangle 3"/>
          <p:cNvSpPr>
            <a:spLocks noGrp="1" noChangeArrowheads="1"/>
          </p:cNvSpPr>
          <p:nvPr>
            <p:ph idx="1"/>
          </p:nvPr>
        </p:nvSpPr>
        <p:spPr>
          <a:xfrm>
            <a:off x="533400" y="1600200"/>
            <a:ext cx="8077200" cy="4516621"/>
          </a:xfrm>
        </p:spPr>
        <p:txBody>
          <a:bodyPr/>
          <a:lstStyle/>
          <a:p>
            <a:pPr eaLnBrk="1" hangingPunct="1">
              <a:buClr>
                <a:schemeClr val="accent6"/>
              </a:buClr>
              <a:defRPr/>
            </a:pPr>
            <a:r>
              <a:rPr lang="en-US" dirty="0" smtClean="0"/>
              <a:t>Helps with drafting/writing/revising (outlining, revising, checking spelling and grammar, etc.)</a:t>
            </a:r>
          </a:p>
          <a:p>
            <a:pPr eaLnBrk="1" hangingPunct="1">
              <a:buClr>
                <a:schemeClr val="accent6"/>
              </a:buClr>
              <a:defRPr/>
            </a:pPr>
            <a:r>
              <a:rPr lang="en-US" dirty="0" smtClean="0"/>
              <a:t>Gives encouragement to students with messy handwriting</a:t>
            </a:r>
          </a:p>
          <a:p>
            <a:pPr eaLnBrk="1" hangingPunct="1">
              <a:buClr>
                <a:schemeClr val="accent6"/>
              </a:buClr>
              <a:defRPr/>
            </a:pPr>
            <a:r>
              <a:rPr lang="en-US" dirty="0" smtClean="0"/>
              <a:t>However:</a:t>
            </a:r>
          </a:p>
          <a:p>
            <a:pPr lvl="1"/>
            <a:r>
              <a:rPr lang="en-US" dirty="0" smtClean="0"/>
              <a:t>Students still need to decide on a topic, articulate ideas, have a good understanding of grammar, and be able to recognize correct spelling</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a:t>
            </a:r>
            <a:endParaRPr lang="en-US" dirty="0"/>
          </a:p>
        </p:txBody>
      </p:sp>
      <p:sp>
        <p:nvSpPr>
          <p:cNvPr id="3" name="Content Placeholder 2"/>
          <p:cNvSpPr>
            <a:spLocks noGrp="1"/>
          </p:cNvSpPr>
          <p:nvPr>
            <p:ph idx="1"/>
          </p:nvPr>
        </p:nvSpPr>
        <p:spPr>
          <a:xfrm>
            <a:off x="381000" y="1412875"/>
            <a:ext cx="8382000" cy="2059538"/>
          </a:xfrm>
        </p:spPr>
        <p:txBody>
          <a:bodyPr/>
          <a:lstStyle/>
          <a:p>
            <a:r>
              <a:rPr lang="en-US" dirty="0" smtClean="0"/>
              <a:t>You can see a video in which a student </a:t>
            </a:r>
            <a:r>
              <a:rPr lang="en-US" u="sng" dirty="0" smtClean="0">
                <a:hlinkClick r:id="rId2"/>
              </a:rPr>
              <a:t>shares his expository writing</a:t>
            </a:r>
            <a:r>
              <a:rPr lang="en-US" dirty="0" smtClean="0"/>
              <a:t> (which is related to the discussion on page 294 of the chapter).</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30189"/>
            <a:ext cx="8610600" cy="684212"/>
          </a:xfrm>
        </p:spPr>
        <p:txBody>
          <a:bodyPr/>
          <a:lstStyle/>
          <a:p>
            <a:pPr eaLnBrk="1" hangingPunct="1">
              <a:defRPr/>
            </a:pPr>
            <a:r>
              <a:rPr lang="en-US" dirty="0" smtClean="0"/>
              <a:t>Similarities Between Reading and Writing</a:t>
            </a:r>
          </a:p>
        </p:txBody>
      </p:sp>
      <p:sp>
        <p:nvSpPr>
          <p:cNvPr id="43011" name="Rectangle 3"/>
          <p:cNvSpPr>
            <a:spLocks noGrp="1" noChangeArrowheads="1"/>
          </p:cNvSpPr>
          <p:nvPr>
            <p:ph idx="1"/>
          </p:nvPr>
        </p:nvSpPr>
        <p:spPr>
          <a:xfrm>
            <a:off x="1447800" y="1219200"/>
            <a:ext cx="6553200" cy="5316327"/>
          </a:xfrm>
        </p:spPr>
        <p:txBody>
          <a:bodyPr/>
          <a:lstStyle/>
          <a:p>
            <a:pPr eaLnBrk="1" hangingPunct="1">
              <a:buClr>
                <a:schemeClr val="accent6"/>
              </a:buClr>
              <a:defRPr/>
            </a:pPr>
            <a:r>
              <a:rPr lang="en-US" dirty="0" smtClean="0"/>
              <a:t>Use the same cognitive processes:</a:t>
            </a:r>
          </a:p>
          <a:p>
            <a:pPr lvl="1" eaLnBrk="1" hangingPunct="1">
              <a:buClr>
                <a:schemeClr val="bg1">
                  <a:lumMod val="60000"/>
                  <a:lumOff val="40000"/>
                </a:schemeClr>
              </a:buClr>
              <a:defRPr/>
            </a:pPr>
            <a:r>
              <a:rPr lang="en-US" dirty="0" smtClean="0"/>
              <a:t>Gathering ideas</a:t>
            </a:r>
          </a:p>
          <a:p>
            <a:pPr lvl="1" eaLnBrk="1" hangingPunct="1">
              <a:buClr>
                <a:schemeClr val="bg1">
                  <a:lumMod val="60000"/>
                  <a:lumOff val="40000"/>
                </a:schemeClr>
              </a:buClr>
              <a:defRPr/>
            </a:pPr>
            <a:r>
              <a:rPr lang="en-US" dirty="0" smtClean="0"/>
              <a:t>Questioning</a:t>
            </a:r>
          </a:p>
          <a:p>
            <a:pPr lvl="1" eaLnBrk="1" hangingPunct="1">
              <a:buClr>
                <a:schemeClr val="bg1">
                  <a:lumMod val="60000"/>
                  <a:lumOff val="40000"/>
                </a:schemeClr>
              </a:buClr>
              <a:defRPr/>
            </a:pPr>
            <a:r>
              <a:rPr lang="en-US" dirty="0" smtClean="0"/>
              <a:t>Hypothesizing</a:t>
            </a:r>
          </a:p>
          <a:p>
            <a:pPr eaLnBrk="1" hangingPunct="1">
              <a:spcBef>
                <a:spcPts val="1200"/>
              </a:spcBef>
              <a:buClr>
                <a:schemeClr val="accent6"/>
              </a:buClr>
              <a:defRPr/>
            </a:pPr>
            <a:r>
              <a:rPr lang="en-US" dirty="0" smtClean="0"/>
              <a:t>Use the same cognitive systems:</a:t>
            </a:r>
          </a:p>
          <a:p>
            <a:pPr lvl="1" eaLnBrk="1" hangingPunct="1">
              <a:buClr>
                <a:schemeClr val="bg1">
                  <a:lumMod val="60000"/>
                  <a:lumOff val="40000"/>
                </a:schemeClr>
              </a:buClr>
              <a:defRPr/>
            </a:pPr>
            <a:r>
              <a:rPr lang="en-US" dirty="0" smtClean="0"/>
              <a:t>Semantic</a:t>
            </a:r>
          </a:p>
          <a:p>
            <a:pPr lvl="1" eaLnBrk="1" hangingPunct="1">
              <a:buClr>
                <a:schemeClr val="bg1">
                  <a:lumMod val="60000"/>
                  <a:lumOff val="40000"/>
                </a:schemeClr>
              </a:buClr>
              <a:defRPr/>
            </a:pPr>
            <a:r>
              <a:rPr lang="en-US" dirty="0" smtClean="0"/>
              <a:t>Syntactic</a:t>
            </a:r>
          </a:p>
          <a:p>
            <a:pPr lvl="1" eaLnBrk="1" hangingPunct="1">
              <a:buClr>
                <a:schemeClr val="bg1">
                  <a:lumMod val="60000"/>
                  <a:lumOff val="40000"/>
                </a:schemeClr>
              </a:buClr>
              <a:defRPr/>
            </a:pPr>
            <a:r>
              <a:rPr lang="en-US" dirty="0" err="1" smtClean="0"/>
              <a:t>Graphophonic</a:t>
            </a:r>
            <a:endParaRPr lang="en-US" dirty="0" smtClean="0"/>
          </a:p>
          <a:p>
            <a:pPr lvl="1" eaLnBrk="1" hangingPunct="1">
              <a:buClr>
                <a:schemeClr val="bg1">
                  <a:lumMod val="60000"/>
                  <a:lumOff val="40000"/>
                </a:schemeClr>
              </a:buClr>
              <a:defRPr/>
            </a:pPr>
            <a:r>
              <a:rPr lang="en-US" dirty="0" smtClean="0"/>
              <a:t>Pragmatic</a:t>
            </a:r>
          </a:p>
          <a:p>
            <a:pPr eaLnBrk="1" hangingPunct="1">
              <a:lnSpc>
                <a:spcPct val="90000"/>
              </a:lnSpc>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04800"/>
            <a:ext cx="8610600" cy="1038746"/>
          </a:xfrm>
        </p:spPr>
        <p:txBody>
          <a:bodyPr/>
          <a:lstStyle/>
          <a:p>
            <a:pPr eaLnBrk="1" hangingPunct="1">
              <a:defRPr/>
            </a:pPr>
            <a:r>
              <a:rPr lang="en-US" dirty="0" smtClean="0"/>
              <a:t>Similar Goals/Skills of Reading and Writing</a:t>
            </a:r>
            <a:r>
              <a:rPr lang="en-US" sz="4000" dirty="0" smtClean="0"/>
              <a:t/>
            </a:r>
            <a:br>
              <a:rPr lang="en-US" sz="4000" dirty="0" smtClean="0"/>
            </a:br>
            <a:r>
              <a:rPr lang="en-US" sz="3200" dirty="0" smtClean="0"/>
              <a:t>(</a:t>
            </a:r>
            <a:r>
              <a:rPr lang="en-US" sz="3200" dirty="0" err="1" smtClean="0"/>
              <a:t>Pinnell</a:t>
            </a:r>
            <a:r>
              <a:rPr lang="en-US" sz="3200" dirty="0" smtClean="0"/>
              <a:t>, 1999) </a:t>
            </a:r>
          </a:p>
        </p:txBody>
      </p:sp>
      <p:sp>
        <p:nvSpPr>
          <p:cNvPr id="44035" name="Rectangle 3"/>
          <p:cNvSpPr>
            <a:spLocks noGrp="1" noChangeArrowheads="1"/>
          </p:cNvSpPr>
          <p:nvPr>
            <p:ph idx="1"/>
          </p:nvPr>
        </p:nvSpPr>
        <p:spPr>
          <a:xfrm>
            <a:off x="762000" y="1676400"/>
            <a:ext cx="7772400" cy="4693593"/>
          </a:xfrm>
        </p:spPr>
        <p:txBody>
          <a:bodyPr/>
          <a:lstStyle/>
          <a:p>
            <a:pPr eaLnBrk="1" hangingPunct="1">
              <a:buClr>
                <a:schemeClr val="accent6"/>
              </a:buClr>
              <a:defRPr/>
            </a:pPr>
            <a:r>
              <a:rPr lang="en-US" sz="3000" dirty="0" smtClean="0"/>
              <a:t>To read/write words without conscious awareness</a:t>
            </a:r>
          </a:p>
          <a:p>
            <a:pPr eaLnBrk="1" hangingPunct="1">
              <a:buClr>
                <a:schemeClr val="accent6"/>
              </a:buClr>
              <a:defRPr/>
            </a:pPr>
            <a:r>
              <a:rPr lang="en-US" sz="3000" dirty="0" smtClean="0"/>
              <a:t>To read/write words without focusing on every letter</a:t>
            </a:r>
          </a:p>
          <a:p>
            <a:pPr eaLnBrk="1" hangingPunct="1">
              <a:buClr>
                <a:schemeClr val="accent6"/>
              </a:buClr>
              <a:defRPr/>
            </a:pPr>
            <a:r>
              <a:rPr lang="en-US" sz="3000" dirty="0" smtClean="0"/>
              <a:t>To connect unknown words to known words</a:t>
            </a:r>
          </a:p>
          <a:p>
            <a:pPr eaLnBrk="1" hangingPunct="1">
              <a:buClr>
                <a:schemeClr val="accent6"/>
              </a:buClr>
              <a:defRPr/>
            </a:pPr>
            <a:r>
              <a:rPr lang="en-US" sz="3000" dirty="0" smtClean="0"/>
              <a:t>To focus on chunks of words</a:t>
            </a:r>
          </a:p>
          <a:p>
            <a:pPr eaLnBrk="1" hangingPunct="1">
              <a:buClr>
                <a:schemeClr val="accent6"/>
              </a:buClr>
              <a:defRPr/>
            </a:pPr>
            <a:r>
              <a:rPr lang="en-US" sz="3000" dirty="0" smtClean="0"/>
              <a:t>To use root words for determining meaning</a:t>
            </a:r>
          </a:p>
          <a:p>
            <a:pPr eaLnBrk="1" hangingPunct="1">
              <a:buClr>
                <a:schemeClr val="accent6"/>
              </a:buClr>
              <a:defRPr/>
            </a:pPr>
            <a:r>
              <a:rPr lang="en-US" sz="3000" dirty="0" smtClean="0"/>
              <a:t>To connect spelling with meaning</a:t>
            </a:r>
          </a:p>
          <a:p>
            <a:pPr eaLnBrk="1" hangingPunct="1">
              <a:buClr>
                <a:schemeClr val="accent6"/>
              </a:buClr>
              <a:defRPr/>
            </a:pPr>
            <a:r>
              <a:rPr lang="en-US" sz="3000" dirty="0" smtClean="0"/>
              <a:t>To focus on communicating meaning</a:t>
            </a: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30188"/>
            <a:ext cx="8686800" cy="595548"/>
          </a:xfrm>
        </p:spPr>
        <p:txBody>
          <a:bodyPr/>
          <a:lstStyle/>
          <a:p>
            <a:pPr eaLnBrk="1" hangingPunct="1">
              <a:defRPr/>
            </a:pPr>
            <a:r>
              <a:rPr lang="en-US" sz="4300" dirty="0" smtClean="0">
                <a:solidFill>
                  <a:srgbClr val="FFCC99"/>
                </a:solidFill>
              </a:rPr>
              <a:t>Differences Between Readers and Writers</a:t>
            </a:r>
          </a:p>
        </p:txBody>
      </p:sp>
      <p:sp>
        <p:nvSpPr>
          <p:cNvPr id="45059" name="Rectangle 3"/>
          <p:cNvSpPr>
            <a:spLocks noGrp="1" noChangeArrowheads="1"/>
          </p:cNvSpPr>
          <p:nvPr>
            <p:ph sz="half" idx="1"/>
          </p:nvPr>
        </p:nvSpPr>
        <p:spPr>
          <a:xfrm>
            <a:off x="381000" y="1219200"/>
            <a:ext cx="4114800" cy="3375283"/>
          </a:xfrm>
        </p:spPr>
        <p:txBody>
          <a:bodyPr/>
          <a:lstStyle/>
          <a:p>
            <a:pPr eaLnBrk="1" hangingPunct="1">
              <a:buClr>
                <a:schemeClr val="accent6"/>
              </a:buClr>
              <a:defRPr/>
            </a:pPr>
            <a:r>
              <a:rPr lang="en-US" sz="3200" dirty="0" smtClean="0"/>
              <a:t>Readers: </a:t>
            </a:r>
          </a:p>
          <a:p>
            <a:pPr lvl="1">
              <a:buClr>
                <a:schemeClr val="accent6"/>
              </a:buClr>
              <a:defRPr/>
            </a:pPr>
            <a:r>
              <a:rPr lang="en-US" sz="2800" dirty="0" smtClean="0"/>
              <a:t>Receive messages</a:t>
            </a:r>
          </a:p>
          <a:p>
            <a:pPr lvl="1">
              <a:buClr>
                <a:schemeClr val="accent6"/>
              </a:buClr>
              <a:defRPr/>
            </a:pPr>
            <a:r>
              <a:rPr lang="en-US" sz="2800" dirty="0" smtClean="0"/>
              <a:t>Need to be able to understand what others have written</a:t>
            </a:r>
          </a:p>
          <a:p>
            <a:pPr lvl="1">
              <a:buClr>
                <a:schemeClr val="accent6"/>
              </a:buClr>
              <a:defRPr/>
            </a:pPr>
            <a:r>
              <a:rPr lang="en-US" sz="2800" dirty="0" smtClean="0"/>
              <a:t>Decode words</a:t>
            </a:r>
          </a:p>
          <a:p>
            <a:pPr lvl="1">
              <a:buClr>
                <a:schemeClr val="accent6"/>
              </a:buClr>
              <a:defRPr/>
            </a:pPr>
            <a:endParaRPr lang="en-US" dirty="0" smtClean="0"/>
          </a:p>
        </p:txBody>
      </p:sp>
      <p:sp>
        <p:nvSpPr>
          <p:cNvPr id="4" name="Content Placeholder 3"/>
          <p:cNvSpPr>
            <a:spLocks noGrp="1"/>
          </p:cNvSpPr>
          <p:nvPr>
            <p:ph sz="half" idx="2"/>
          </p:nvPr>
        </p:nvSpPr>
        <p:spPr>
          <a:xfrm>
            <a:off x="4114800" y="1219200"/>
            <a:ext cx="4572000" cy="5070619"/>
          </a:xfrm>
        </p:spPr>
        <p:txBody>
          <a:bodyPr/>
          <a:lstStyle/>
          <a:p>
            <a:r>
              <a:rPr lang="en-US" sz="3200" dirty="0" smtClean="0"/>
              <a:t>Writers:</a:t>
            </a:r>
          </a:p>
          <a:p>
            <a:pPr lvl="1"/>
            <a:r>
              <a:rPr lang="en-US" sz="2800" dirty="0" smtClean="0"/>
              <a:t>Create and send messages</a:t>
            </a:r>
          </a:p>
          <a:p>
            <a:pPr lvl="1"/>
            <a:r>
              <a:rPr lang="en-US" sz="2800" dirty="0" smtClean="0"/>
              <a:t>Know their audience, choose the best genre, choose words carefully, and choose the best way to share their writing</a:t>
            </a:r>
          </a:p>
          <a:p>
            <a:pPr lvl="1"/>
            <a:r>
              <a:rPr lang="en-US" sz="2800" dirty="0" smtClean="0"/>
              <a:t>Encode words automatically so they can concentrate more on expressing themselves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4400" dirty="0"/>
              <a:t>Stages of Emergent Writing</a:t>
            </a:r>
            <a:br>
              <a:rPr lang="en-US" sz="4400" dirty="0"/>
            </a:br>
            <a:r>
              <a:rPr lang="en-US" sz="3200" dirty="0"/>
              <a:t>(</a:t>
            </a:r>
            <a:r>
              <a:rPr lang="en-US" sz="3200" dirty="0" err="1"/>
              <a:t>Zecker</a:t>
            </a:r>
            <a:r>
              <a:rPr lang="en-US" sz="3200" dirty="0"/>
              <a:t>, 1999)</a:t>
            </a:r>
          </a:p>
        </p:txBody>
      </p:sp>
      <p:sp>
        <p:nvSpPr>
          <p:cNvPr id="13" name="Content Placeholder 12"/>
          <p:cNvSpPr>
            <a:spLocks noGrp="1"/>
          </p:cNvSpPr>
          <p:nvPr>
            <p:ph sz="half" idx="1"/>
          </p:nvPr>
        </p:nvSpPr>
        <p:spPr>
          <a:xfrm>
            <a:off x="685800" y="2209800"/>
            <a:ext cx="4114800" cy="2451953"/>
          </a:xfrm>
        </p:spPr>
        <p:txBody>
          <a:bodyPr/>
          <a:lstStyle/>
          <a:p>
            <a:r>
              <a:rPr lang="en-US" dirty="0"/>
              <a:t>Drawing</a:t>
            </a:r>
          </a:p>
          <a:p>
            <a:r>
              <a:rPr lang="en-US" dirty="0"/>
              <a:t>Scribbling</a:t>
            </a:r>
          </a:p>
          <a:p>
            <a:r>
              <a:rPr lang="en-US" dirty="0"/>
              <a:t>Letter-like forms</a:t>
            </a:r>
          </a:p>
          <a:p>
            <a:r>
              <a:rPr lang="en-US" dirty="0"/>
              <a:t>Copying</a:t>
            </a:r>
          </a:p>
          <a:p>
            <a:r>
              <a:rPr lang="en-US" dirty="0"/>
              <a:t>Invented spelling</a:t>
            </a:r>
          </a:p>
          <a:p>
            <a:r>
              <a:rPr lang="en-US" dirty="0"/>
              <a:t>Conventional spelling</a:t>
            </a:r>
          </a:p>
          <a:p>
            <a:endParaRPr lang="en-US" dirty="0"/>
          </a:p>
        </p:txBody>
      </p:sp>
      <p:pic>
        <p:nvPicPr>
          <p:cNvPr id="1027" name="Picture 3" descr="C:\Users\mkt1\AppData\Local\Microsoft\Windows\Temporary Internet Files\Content.IE5\4Z14PSCS\MP900409426[1].jpg"/>
          <p:cNvPicPr>
            <a:picLocks noChangeAspect="1" noChangeArrowheads="1"/>
          </p:cNvPicPr>
          <p:nvPr/>
        </p:nvPicPr>
        <p:blipFill>
          <a:blip r:embed="rId2" cstate="print"/>
          <a:srcRect/>
          <a:stretch>
            <a:fillRect/>
          </a:stretch>
        </p:blipFill>
        <p:spPr bwMode="auto">
          <a:xfrm>
            <a:off x="5128394" y="1600200"/>
            <a:ext cx="3025006" cy="4495800"/>
          </a:xfrm>
          <a:prstGeom prst="rect">
            <a:avLst/>
          </a:prstGeom>
          <a:noFill/>
        </p:spPr>
      </p:pic>
    </p:spTree>
    <p:extLst>
      <p:ext uri="{BB962C8B-B14F-4D97-AF65-F5344CB8AC3E}">
        <p14:creationId xmlns:p14="http://schemas.microsoft.com/office/powerpoint/2010/main" val="5801826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38746"/>
          </a:xfrm>
        </p:spPr>
        <p:txBody>
          <a:bodyPr/>
          <a:lstStyle/>
          <a:p>
            <a:r>
              <a:rPr lang="en-US" dirty="0" smtClean="0"/>
              <a:t>Examples of Writing Stages</a:t>
            </a:r>
            <a:r>
              <a:rPr lang="en-US" sz="4400" dirty="0" smtClean="0"/>
              <a:t/>
            </a:r>
            <a:br>
              <a:rPr lang="en-US" sz="4400" dirty="0" smtClean="0"/>
            </a:br>
            <a:r>
              <a:rPr lang="en-US" sz="3200" dirty="0" smtClean="0"/>
              <a:t>(Stages 1 through 4)</a:t>
            </a:r>
            <a:endParaRPr lang="en-US" sz="3200" dirty="0"/>
          </a:p>
        </p:txBody>
      </p:sp>
      <p:pic>
        <p:nvPicPr>
          <p:cNvPr id="5" name="Picture 4" descr="11.2.part1.png"/>
          <p:cNvPicPr>
            <a:picLocks noChangeAspect="1"/>
          </p:cNvPicPr>
          <p:nvPr/>
        </p:nvPicPr>
        <p:blipFill>
          <a:blip r:embed="rId2" cstate="print"/>
          <a:stretch>
            <a:fillRect/>
          </a:stretch>
        </p:blipFill>
        <p:spPr>
          <a:xfrm>
            <a:off x="2514600" y="1371600"/>
            <a:ext cx="4075166" cy="5318537"/>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38746"/>
          </a:xfrm>
        </p:spPr>
        <p:txBody>
          <a:bodyPr/>
          <a:lstStyle/>
          <a:p>
            <a:r>
              <a:rPr lang="en-US" dirty="0" smtClean="0"/>
              <a:t>Examples of Writing Stages</a:t>
            </a:r>
            <a:r>
              <a:rPr lang="en-US" sz="4400" dirty="0" smtClean="0"/>
              <a:t/>
            </a:r>
            <a:br>
              <a:rPr lang="en-US" sz="4400" dirty="0" smtClean="0"/>
            </a:br>
            <a:r>
              <a:rPr lang="en-US" sz="3200" dirty="0" smtClean="0"/>
              <a:t>(Stages 5 through 7)</a:t>
            </a:r>
            <a:endParaRPr lang="en-US" dirty="0"/>
          </a:p>
        </p:txBody>
      </p:sp>
      <p:pic>
        <p:nvPicPr>
          <p:cNvPr id="5" name="Picture 4" descr="11.2.part2.png"/>
          <p:cNvPicPr>
            <a:picLocks noChangeAspect="1"/>
          </p:cNvPicPr>
          <p:nvPr/>
        </p:nvPicPr>
        <p:blipFill>
          <a:blip r:embed="rId2" cstate="print"/>
          <a:stretch>
            <a:fillRect/>
          </a:stretch>
        </p:blipFill>
        <p:spPr>
          <a:xfrm>
            <a:off x="2438400" y="1295400"/>
            <a:ext cx="4245738" cy="5380799"/>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7086600" cy="1191095"/>
          </a:xfrm>
        </p:spPr>
        <p:txBody>
          <a:bodyPr/>
          <a:lstStyle/>
          <a:p>
            <a:pPr eaLnBrk="1" hangingPunct="1">
              <a:defRPr/>
            </a:pPr>
            <a:r>
              <a:rPr lang="en-US" dirty="0" smtClean="0"/>
              <a:t>Instructional Practices </a:t>
            </a:r>
            <a:br>
              <a:rPr lang="en-US" dirty="0" smtClean="0"/>
            </a:br>
            <a:r>
              <a:rPr lang="en-US" dirty="0" smtClean="0"/>
              <a:t>for Bilingual Students</a:t>
            </a:r>
          </a:p>
        </p:txBody>
      </p:sp>
      <p:sp>
        <p:nvSpPr>
          <p:cNvPr id="10243" name="Rectangle 3"/>
          <p:cNvSpPr>
            <a:spLocks noGrp="1" noChangeArrowheads="1"/>
          </p:cNvSpPr>
          <p:nvPr>
            <p:ph idx="1"/>
          </p:nvPr>
        </p:nvSpPr>
        <p:spPr>
          <a:xfrm>
            <a:off x="457200" y="1676400"/>
            <a:ext cx="8229600" cy="4631011"/>
          </a:xfrm>
        </p:spPr>
        <p:txBody>
          <a:bodyPr/>
          <a:lstStyle/>
          <a:p>
            <a:pPr eaLnBrk="1" hangingPunct="1">
              <a:lnSpc>
                <a:spcPct val="110000"/>
              </a:lnSpc>
              <a:buClr>
                <a:schemeClr val="accent6"/>
              </a:buClr>
              <a:defRPr/>
            </a:pPr>
            <a:r>
              <a:rPr lang="en-US" sz="2800" dirty="0" smtClean="0"/>
              <a:t>Provide extended periods of time for students to write, and allow personal choice of topic and genre.</a:t>
            </a:r>
          </a:p>
          <a:p>
            <a:pPr eaLnBrk="1" hangingPunct="1">
              <a:lnSpc>
                <a:spcPct val="110000"/>
              </a:lnSpc>
              <a:buClr>
                <a:schemeClr val="accent6"/>
              </a:buClr>
              <a:defRPr/>
            </a:pPr>
            <a:r>
              <a:rPr lang="en-US" sz="2800" dirty="0" smtClean="0"/>
              <a:t>Encourage students to use their two languages.</a:t>
            </a:r>
          </a:p>
          <a:p>
            <a:pPr eaLnBrk="1" hangingPunct="1">
              <a:lnSpc>
                <a:spcPct val="110000"/>
              </a:lnSpc>
              <a:buClr>
                <a:schemeClr val="accent6"/>
              </a:buClr>
              <a:defRPr/>
            </a:pPr>
            <a:r>
              <a:rPr lang="en-US" sz="2800" dirty="0" smtClean="0"/>
              <a:t>Emphasize that students should write original thoughts; tell them not to worry about spelling.</a:t>
            </a:r>
          </a:p>
          <a:p>
            <a:pPr eaLnBrk="1" hangingPunct="1">
              <a:lnSpc>
                <a:spcPct val="110000"/>
              </a:lnSpc>
              <a:buClr>
                <a:schemeClr val="accent6"/>
              </a:buClr>
              <a:defRPr/>
            </a:pPr>
            <a:r>
              <a:rPr lang="en-US" sz="2800" dirty="0" smtClean="0"/>
              <a:t>Have students read what they’ve written to you, so you can help with vocabulary.</a:t>
            </a:r>
          </a:p>
          <a:p>
            <a:pPr>
              <a:lnSpc>
                <a:spcPct val="110000"/>
              </a:lnSpc>
              <a:buClr>
                <a:schemeClr val="accent6"/>
              </a:buClr>
              <a:defRPr/>
            </a:pPr>
            <a:r>
              <a:rPr lang="en-US" sz="2800" dirty="0" smtClean="0"/>
              <a:t>Value what students write, even if it isn’t long.</a:t>
            </a:r>
          </a:p>
          <a:p>
            <a:pPr algn="r" eaLnBrk="1" hangingPunct="1">
              <a:spcBef>
                <a:spcPct val="30000"/>
              </a:spcBef>
              <a:buClr>
                <a:schemeClr val="accent6"/>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1047</Words>
  <Application>Microsoft Office PowerPoint</Application>
  <PresentationFormat>On-screen Show (4:3)</PresentationFormat>
  <Paragraphs>188</Paragraphs>
  <Slides>28</Slides>
  <Notes>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Globe</vt:lpstr>
      <vt:lpstr>Theme1</vt:lpstr>
      <vt:lpstr>White with Courier font for code slides</vt:lpstr>
      <vt:lpstr>Writing</vt:lpstr>
      <vt:lpstr>Reflections on Writing</vt:lpstr>
      <vt:lpstr>Similarities Between Reading and Writing</vt:lpstr>
      <vt:lpstr>Similar Goals/Skills of Reading and Writing (Pinnell, 1999) </vt:lpstr>
      <vt:lpstr>Differences Between Readers and Writers</vt:lpstr>
      <vt:lpstr>Stages of Emergent Writing (Zecker, 1999)</vt:lpstr>
      <vt:lpstr>Examples of Writing Stages (Stages 1 through 4)</vt:lpstr>
      <vt:lpstr>Examples of Writing Stages (Stages 5 through 7)</vt:lpstr>
      <vt:lpstr>Instructional Practices  for Bilingual Students</vt:lpstr>
      <vt:lpstr>More Instructional Practices  for Bilingual Students</vt:lpstr>
      <vt:lpstr>Characteristics of Skilled/Unskilled Writers</vt:lpstr>
      <vt:lpstr>Elements of a Writing Workshop</vt:lpstr>
      <vt:lpstr>Steps in the Writing Process </vt:lpstr>
      <vt:lpstr>Checklist for Proofreading (second grade)</vt:lpstr>
      <vt:lpstr>Evaluating Your Writing Instruction</vt:lpstr>
      <vt:lpstr>6 + 1 Traits</vt:lpstr>
      <vt:lpstr>More on the 6 + 1 Traits</vt:lpstr>
      <vt:lpstr>Assessment of Writing: Informal</vt:lpstr>
      <vt:lpstr>Assessment of Writing: Formal</vt:lpstr>
      <vt:lpstr>Intervention Strategies Focusing on Writing</vt:lpstr>
      <vt:lpstr>Some Activities for 6 + 1 Traits of Writing </vt:lpstr>
      <vt:lpstr>More Intervention Strategies</vt:lpstr>
      <vt:lpstr>More Intervention Strategies</vt:lpstr>
      <vt:lpstr>Concepts to Teach in Guided Writing</vt:lpstr>
      <vt:lpstr>Sample Poems</vt:lpstr>
      <vt:lpstr>Using Computers  for Authentic Writing Tasks</vt:lpstr>
      <vt:lpstr>Technology and Writing: Word Processing</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Writing</dc:title>
  <dc:creator>Merlyn  De Vries</dc:creator>
  <cp:lastModifiedBy>Jeanie</cp:lastModifiedBy>
  <cp:revision>104</cp:revision>
  <cp:lastPrinted>1601-01-01T00:00:00Z</cp:lastPrinted>
  <dcterms:created xsi:type="dcterms:W3CDTF">2003-11-08T00:24:12Z</dcterms:created>
  <dcterms:modified xsi:type="dcterms:W3CDTF">2012-12-21T23:26:58Z</dcterms:modified>
</cp:coreProperties>
</file>