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715" r:id="rId2"/>
    <p:sldMasterId id="2147483728" r:id="rId3"/>
  </p:sldMasterIdLst>
  <p:notesMasterIdLst>
    <p:notesMasterId r:id="rId23"/>
  </p:notesMasterIdLst>
  <p:handoutMasterIdLst>
    <p:handoutMasterId r:id="rId24"/>
  </p:handoutMasterIdLst>
  <p:sldIdLst>
    <p:sldId id="287" r:id="rId4"/>
    <p:sldId id="286" r:id="rId5"/>
    <p:sldId id="257" r:id="rId6"/>
    <p:sldId id="288" r:id="rId7"/>
    <p:sldId id="258" r:id="rId8"/>
    <p:sldId id="278" r:id="rId9"/>
    <p:sldId id="277" r:id="rId10"/>
    <p:sldId id="289" r:id="rId11"/>
    <p:sldId id="295" r:id="rId12"/>
    <p:sldId id="291" r:id="rId13"/>
    <p:sldId id="292" r:id="rId14"/>
    <p:sldId id="293" r:id="rId15"/>
    <p:sldId id="281" r:id="rId16"/>
    <p:sldId id="262" r:id="rId17"/>
    <p:sldId id="296" r:id="rId18"/>
    <p:sldId id="273" r:id="rId19"/>
    <p:sldId id="297" r:id="rId20"/>
    <p:sldId id="298" r:id="rId21"/>
    <p:sldId id="299" r:id="rId22"/>
  </p:sldIdLst>
  <p:sldSz cx="9144000" cy="6858000" type="screen4x3"/>
  <p:notesSz cx="6858000" cy="90836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516"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8" d="100"/>
          <a:sy n="58" d="100"/>
        </p:scale>
        <p:origin x="-1812" y="-72"/>
      </p:cViewPr>
      <p:guideLst>
        <p:guide orient="horz" pos="286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p>
        </p:txBody>
      </p:sp>
      <p:sp>
        <p:nvSpPr>
          <p:cNvPr id="51203" name="Rectangle 3"/>
          <p:cNvSpPr>
            <a:spLocks noGrp="1" noChangeArrowheads="1"/>
          </p:cNvSpPr>
          <p:nvPr>
            <p:ph type="dt" sz="quarter" idx="1"/>
          </p:nvPr>
        </p:nvSpPr>
        <p:spPr bwMode="auto">
          <a:xfrm>
            <a:off x="388620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51204" name="Rectangle 4"/>
          <p:cNvSpPr>
            <a:spLocks noGrp="1" noChangeArrowheads="1"/>
          </p:cNvSpPr>
          <p:nvPr>
            <p:ph type="ftr" sz="quarter" idx="2"/>
          </p:nvPr>
        </p:nvSpPr>
        <p:spPr bwMode="auto">
          <a:xfrm>
            <a:off x="0" y="862965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a:p>
        </p:txBody>
      </p:sp>
      <p:sp>
        <p:nvSpPr>
          <p:cNvPr id="51205" name="Rectangle 5"/>
          <p:cNvSpPr>
            <a:spLocks noGrp="1" noChangeArrowheads="1"/>
          </p:cNvSpPr>
          <p:nvPr>
            <p:ph type="sldNum" sz="quarter" idx="3"/>
          </p:nvPr>
        </p:nvSpPr>
        <p:spPr bwMode="auto">
          <a:xfrm>
            <a:off x="3886200" y="862965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E39F54CD-67E8-49F6-AEE9-AB1985A3127C}" type="slidenum">
              <a:rPr lang="en-US"/>
              <a:pPr>
                <a:defRPr/>
              </a:pPr>
              <a:t>‹#›</a:t>
            </a:fld>
            <a:endParaRPr lang="en-US"/>
          </a:p>
        </p:txBody>
      </p:sp>
    </p:spTree>
    <p:extLst>
      <p:ext uri="{BB962C8B-B14F-4D97-AF65-F5344CB8AC3E}">
        <p14:creationId xmlns:p14="http://schemas.microsoft.com/office/powerpoint/2010/main" val="2460211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4025"/>
          </a:xfrm>
          <a:prstGeom prst="rect">
            <a:avLst/>
          </a:prstGeom>
        </p:spPr>
        <p:txBody>
          <a:bodyPr vert="horz" lIns="91440" tIns="45720" rIns="91440" bIns="45720" rtlCol="0"/>
          <a:lstStyle>
            <a:lvl1pPr algn="r">
              <a:defRPr sz="1200"/>
            </a:lvl1pPr>
          </a:lstStyle>
          <a:p>
            <a:fld id="{F472BB1D-BD86-43BA-86B8-5E17357E70E3}" type="datetimeFigureOut">
              <a:rPr lang="en-US" smtClean="0"/>
              <a:pPr/>
              <a:t>12/21/2012</a:t>
            </a:fld>
            <a:endParaRPr lang="en-US"/>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14825"/>
            <a:ext cx="5486400" cy="40878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8063"/>
            <a:ext cx="2971800" cy="4540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28063"/>
            <a:ext cx="2971800" cy="454025"/>
          </a:xfrm>
          <a:prstGeom prst="rect">
            <a:avLst/>
          </a:prstGeom>
        </p:spPr>
        <p:txBody>
          <a:bodyPr vert="horz" lIns="91440" tIns="45720" rIns="91440" bIns="45720" rtlCol="0" anchor="b"/>
          <a:lstStyle>
            <a:lvl1pPr algn="r">
              <a:defRPr sz="1200"/>
            </a:lvl1pPr>
          </a:lstStyle>
          <a:p>
            <a:fld id="{3EB65802-4B09-446C-9605-8C23BBABAF55}" type="slidenum">
              <a:rPr lang="en-US" smtClean="0"/>
              <a:pPr/>
              <a:t>‹#›</a:t>
            </a:fld>
            <a:endParaRPr lang="en-US"/>
          </a:p>
        </p:txBody>
      </p:sp>
    </p:spTree>
    <p:extLst>
      <p:ext uri="{BB962C8B-B14F-4D97-AF65-F5344CB8AC3E}">
        <p14:creationId xmlns:p14="http://schemas.microsoft.com/office/powerpoint/2010/main" val="3019671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12/21/2012 5:25 PM</a:t>
            </a:fld>
            <a:endParaRPr lang="en-US" dirty="0"/>
          </a:p>
        </p:txBody>
      </p:sp>
      <p:sp>
        <p:nvSpPr>
          <p:cNvPr id="6" name="Footer Placeholder 5"/>
          <p:cNvSpPr>
            <a:spLocks noGrp="1"/>
          </p:cNvSpPr>
          <p:nvPr>
            <p:ph type="ftr" sz="quarter" idx="12"/>
          </p:nvPr>
        </p:nvSpPr>
        <p:spPr>
          <a:xfrm>
            <a:off x="0" y="8627915"/>
            <a:ext cx="6172200" cy="454184"/>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200" y="8627915"/>
            <a:ext cx="684213" cy="454184"/>
          </a:xfrm>
        </p:spPr>
        <p:txBody>
          <a:bodyPr/>
          <a:lstStyle/>
          <a:p>
            <a:fld id="{EC87E0CF-87F6-4B58-B8B8-DCAB2DAAF3CA}"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166951" name="Rectangle 39"/>
          <p:cNvSpPr>
            <a:spLocks noGrp="1" noChangeArrowheads="1"/>
          </p:cNvSpPr>
          <p:nvPr>
            <p:ph type="ctrTitle" sz="quarter"/>
          </p:nvPr>
        </p:nvSpPr>
        <p:spPr>
          <a:xfrm>
            <a:off x="685800" y="685800"/>
            <a:ext cx="7772400" cy="1736725"/>
          </a:xfrm>
        </p:spPr>
        <p:txBody>
          <a:bodyPr anchor="b"/>
          <a:lstStyle>
            <a:lvl1pPr>
              <a:defRPr sz="4000"/>
            </a:lvl1pPr>
          </a:lstStyle>
          <a:p>
            <a:r>
              <a:rPr lang="en-US"/>
              <a:t>Click to edit Master title style</a:t>
            </a:r>
          </a:p>
        </p:txBody>
      </p:sp>
      <p:sp>
        <p:nvSpPr>
          <p:cNvPr id="166952" name="Rectangle 40"/>
          <p:cNvSpPr>
            <a:spLocks noGrp="1" noChangeArrowheads="1"/>
          </p:cNvSpPr>
          <p:nvPr>
            <p:ph type="subTitle" sz="quarter" idx="1"/>
          </p:nvPr>
        </p:nvSpPr>
        <p:spPr>
          <a:xfrm>
            <a:off x="1143000" y="3124200"/>
            <a:ext cx="6400800" cy="1752600"/>
          </a:xfrm>
        </p:spPr>
        <p:txBody>
          <a:bodyPr/>
          <a:lstStyle>
            <a:lvl1pPr marL="0" indent="0" algn="ctr">
              <a:buFont typeface="Wingdings" pitchFamily="2" charset="2"/>
              <a:buNone/>
              <a:defRPr sz="4400"/>
            </a:lvl1pPr>
          </a:lstStyle>
          <a:p>
            <a:r>
              <a:rPr lang="en-US"/>
              <a:t>Click to edit Master subtitle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C059150E-2157-4ABE-A67A-A984444DC902}"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E1281699-F1C3-40C0-BF57-CDB6BA127EED}"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accent3"/>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95548"/>
          </a:xfrm>
        </p:spPr>
        <p:txBody>
          <a:bodyPr/>
          <a:lstStyle>
            <a:lvl1pPr>
              <a:defRPr sz="4300">
                <a:solidFill>
                  <a:srgbClr val="FFCC99"/>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390398"/>
          </a:xfrm>
        </p:spPr>
        <p:txBody>
          <a:bodyPr/>
          <a:lstStyle>
            <a:lvl1pPr>
              <a:lnSpc>
                <a:spcPct val="100000"/>
              </a:lnSpc>
              <a:spcBef>
                <a:spcPts val="700"/>
              </a:spcBef>
              <a:defRPr>
                <a:effectLst/>
              </a:defRPr>
            </a:lvl1pPr>
            <a:lvl2pPr>
              <a:lnSpc>
                <a:spcPct val="100000"/>
              </a:lnSpc>
              <a:spcBef>
                <a:spcPts val="700"/>
              </a:spcBef>
              <a:defRPr>
                <a:effectLst/>
              </a:defRPr>
            </a:lvl2pPr>
            <a:lvl3pPr>
              <a:lnSpc>
                <a:spcPct val="100000"/>
              </a:lnSpc>
              <a:spcBef>
                <a:spcPts val="700"/>
              </a:spcBef>
              <a:defRPr>
                <a:effectLst/>
              </a:defRPr>
            </a:lvl3pPr>
            <a:lvl4pPr>
              <a:lnSpc>
                <a:spcPct val="100000"/>
              </a:lnSpc>
              <a:spcBef>
                <a:spcPts val="700"/>
              </a:spcBef>
              <a:defRPr>
                <a:effectLst/>
              </a:defRPr>
            </a:lvl4pPr>
            <a:lvl5pPr>
              <a:lnSpc>
                <a:spcPct val="100000"/>
              </a:lnSpc>
              <a:spcBef>
                <a:spcPts val="700"/>
              </a:spcBef>
              <a:defRPr>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95548"/>
          </a:xfrm>
        </p:spPr>
        <p:txBody>
          <a:bodyPr/>
          <a:lstStyle>
            <a:lvl1pPr>
              <a:defRPr sz="4300">
                <a:solidFill>
                  <a:srgbClr val="FFCC99"/>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81000" y="1411553"/>
            <a:ext cx="4114800" cy="2451953"/>
          </a:xfrm>
        </p:spPr>
        <p:txBody>
          <a:bodyPr/>
          <a:lstStyle>
            <a:lvl1pPr marL="339976" indent="-339976">
              <a:lnSpc>
                <a:spcPct val="100000"/>
              </a:lnSpc>
              <a:spcBef>
                <a:spcPts val="700"/>
              </a:spcBef>
              <a:defRPr sz="2800"/>
            </a:lvl1pPr>
            <a:lvl2pPr marL="673338" indent="-325424">
              <a:lnSpc>
                <a:spcPct val="100000"/>
              </a:lnSpc>
              <a:spcBef>
                <a:spcPts val="700"/>
              </a:spcBef>
              <a:defRPr sz="2400"/>
            </a:lvl2pPr>
            <a:lvl3pPr marL="953785" indent="-288384">
              <a:lnSpc>
                <a:spcPct val="100000"/>
              </a:lnSpc>
              <a:spcBef>
                <a:spcPts val="700"/>
              </a:spcBef>
              <a:defRPr sz="2000"/>
            </a:lvl3pPr>
            <a:lvl4pPr marL="1227618" indent="-273833">
              <a:lnSpc>
                <a:spcPct val="100000"/>
              </a:lnSpc>
              <a:spcBef>
                <a:spcPts val="700"/>
              </a:spcBef>
              <a:defRPr sz="1800"/>
            </a:lvl4pPr>
            <a:lvl5pPr marL="1516002" indent="-280447">
              <a:lnSpc>
                <a:spcPct val="100000"/>
              </a:lnSpc>
              <a:spcBef>
                <a:spcPts val="7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451953"/>
          </a:xfrm>
        </p:spPr>
        <p:txBody>
          <a:bodyPr/>
          <a:lstStyle>
            <a:lvl1pPr marL="347914" indent="-347914">
              <a:lnSpc>
                <a:spcPct val="100000"/>
              </a:lnSpc>
              <a:spcBef>
                <a:spcPts val="700"/>
              </a:spcBef>
              <a:defRPr sz="2800"/>
            </a:lvl1pPr>
            <a:lvl2pPr marL="673338" indent="-339976">
              <a:lnSpc>
                <a:spcPct val="100000"/>
              </a:lnSpc>
              <a:spcBef>
                <a:spcPts val="700"/>
              </a:spcBef>
              <a:defRPr sz="2400"/>
            </a:lvl2pPr>
            <a:lvl3pPr marL="961722" indent="-302936">
              <a:lnSpc>
                <a:spcPct val="100000"/>
              </a:lnSpc>
              <a:spcBef>
                <a:spcPts val="700"/>
              </a:spcBef>
              <a:defRPr sz="2000"/>
            </a:lvl3pPr>
            <a:lvl4pPr marL="1227618" indent="-265896">
              <a:lnSpc>
                <a:spcPct val="100000"/>
              </a:lnSpc>
              <a:spcBef>
                <a:spcPts val="700"/>
              </a:spcBef>
              <a:defRPr sz="1800"/>
            </a:lvl4pPr>
            <a:lvl5pPr marL="1516002" indent="-273833">
              <a:lnSpc>
                <a:spcPct val="100000"/>
              </a:lnSpc>
              <a:spcBef>
                <a:spcPts val="7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DBE5A68C-FC1D-421E-B947-66E0A26B14F9}" type="slidenum">
              <a:rPr lang="en-US"/>
              <a:pPr>
                <a:defRPr/>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A6418675-CE4F-4D59-A19B-9A3E11B2E03C}"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643A0A77-E0F5-4DC4-93D3-8C61EC84526B}"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4476EE12-42FE-414A-AC16-5486CAB68C0B}"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72A14C99-FB96-4A7D-9E48-E9B329D74B6B}"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70D5AE9E-8BB0-4951-9834-C46B0DE77373}"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BC16E98E-9595-426B-BE35-D9C51DA0B381}"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32092DEA-EF43-4059-88F1-31539E07BBB4}"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24.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16589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6589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6589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1035" name="Group 6"/>
            <p:cNvGrpSpPr>
              <a:grpSpLocks/>
            </p:cNvGrpSpPr>
            <p:nvPr/>
          </p:nvGrpSpPr>
          <p:grpSpPr bwMode="auto">
            <a:xfrm>
              <a:off x="288" y="0"/>
              <a:ext cx="5098" cy="4316"/>
              <a:chOff x="288" y="0"/>
              <a:chExt cx="5098" cy="4316"/>
            </a:xfrm>
          </p:grpSpPr>
          <p:sp>
            <p:nvSpPr>
              <p:cNvPr id="16589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89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89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89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89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16590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6590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659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6591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16591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1659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6591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16591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16591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6591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6591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1047" name="Group 31"/>
            <p:cNvGrpSpPr>
              <a:grpSpLocks/>
            </p:cNvGrpSpPr>
            <p:nvPr/>
          </p:nvGrpSpPr>
          <p:grpSpPr bwMode="auto">
            <a:xfrm>
              <a:off x="1" y="392"/>
              <a:ext cx="5758" cy="1571"/>
              <a:chOff x="1" y="392"/>
              <a:chExt cx="5758" cy="1571"/>
            </a:xfrm>
          </p:grpSpPr>
          <p:sp>
            <p:nvSpPr>
              <p:cNvPr id="16592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16592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16592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16592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16592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16592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16592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16592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6592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p>
        </p:txBody>
      </p:sp>
      <p:sp>
        <p:nvSpPr>
          <p:cNvPr id="16592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p>
        </p:txBody>
      </p:sp>
      <p:sp>
        <p:nvSpPr>
          <p:cNvPr id="16593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7512AB5F-56B1-4C40-9359-DE99B4B6AFA7}" type="slidenum">
              <a:rPr lang="en-US"/>
              <a:pPr>
                <a:defRPr/>
              </a:pPr>
              <a:t>‹#›</a:t>
            </a:fld>
            <a:endParaRPr lang="en-US"/>
          </a:p>
        </p:txBody>
      </p:sp>
      <p:sp>
        <p:nvSpPr>
          <p:cNvPr id="16593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714"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00B9E7"/>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1AFFFF"/>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9"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hyperlink" Target="http://tinyurl.com/3fbrxkr"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343400"/>
            <a:ext cx="7681913" cy="1523495"/>
          </a:xfrm>
        </p:spPr>
        <p:txBody>
          <a:bodyPr/>
          <a:lstStyle/>
          <a:p>
            <a:r>
              <a:rPr lang="en-US" dirty="0" smtClean="0">
                <a:solidFill>
                  <a:schemeClr val="accent2">
                    <a:lumMod val="20000"/>
                    <a:lumOff val="80000"/>
                  </a:schemeClr>
                </a:solidFill>
              </a:rPr>
              <a:t>Fluency</a:t>
            </a:r>
            <a:endParaRPr lang="en-US" dirty="0">
              <a:solidFill>
                <a:schemeClr val="accent2">
                  <a:lumMod val="20000"/>
                  <a:lumOff val="80000"/>
                </a:schemeClr>
              </a:solidFill>
            </a:endParaRPr>
          </a:p>
        </p:txBody>
      </p:sp>
      <p:sp>
        <p:nvSpPr>
          <p:cNvPr id="3" name="Subtitle 2"/>
          <p:cNvSpPr>
            <a:spLocks noGrp="1"/>
          </p:cNvSpPr>
          <p:nvPr>
            <p:ph type="subTitle" idx="1"/>
          </p:nvPr>
        </p:nvSpPr>
        <p:spPr>
          <a:xfrm>
            <a:off x="914401" y="3429000"/>
            <a:ext cx="2743200" cy="914400"/>
          </a:xfrm>
        </p:spPr>
        <p:txBody>
          <a:bodyPr>
            <a:normAutofit/>
          </a:bodyPr>
          <a:lstStyle/>
          <a:p>
            <a:r>
              <a:rPr lang="en-US" dirty="0" smtClean="0">
                <a:solidFill>
                  <a:srgbClr val="FFCC99"/>
                </a:solidFill>
                <a:effectLst>
                  <a:outerShdw blurRad="38100" dist="38100" dir="2700000" algn="tl">
                    <a:srgbClr val="000000">
                      <a:alpha val="43137"/>
                    </a:srgbClr>
                  </a:outerShdw>
                </a:effectLst>
              </a:rPr>
              <a:t>Chapter 10</a:t>
            </a:r>
            <a:endParaRPr lang="en-US" dirty="0">
              <a:solidFill>
                <a:srgbClr val="FFCC99"/>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30612"/>
          <a:stretch/>
        </p:blipFill>
        <p:spPr bwMode="auto">
          <a:xfrm>
            <a:off x="4572000" y="685799"/>
            <a:ext cx="3661001" cy="3806185"/>
          </a:xfrm>
          <a:prstGeom prst="ellipse">
            <a:avLst/>
          </a:prstGeom>
          <a:noFill/>
          <a:ln w="19050">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91095"/>
          </a:xfrm>
        </p:spPr>
        <p:txBody>
          <a:bodyPr/>
          <a:lstStyle/>
          <a:p>
            <a:r>
              <a:rPr lang="en-US" dirty="0" smtClean="0"/>
              <a:t>Assessment of Fluency:</a:t>
            </a:r>
            <a:br>
              <a:rPr lang="en-US" dirty="0" smtClean="0"/>
            </a:br>
            <a:r>
              <a:rPr lang="en-US" dirty="0" smtClean="0"/>
              <a:t>Informal</a:t>
            </a:r>
            <a:endParaRPr lang="en-US" dirty="0"/>
          </a:p>
        </p:txBody>
      </p:sp>
      <p:sp>
        <p:nvSpPr>
          <p:cNvPr id="3" name="Content Placeholder 2"/>
          <p:cNvSpPr>
            <a:spLocks noGrp="1"/>
          </p:cNvSpPr>
          <p:nvPr>
            <p:ph idx="1"/>
          </p:nvPr>
        </p:nvSpPr>
        <p:spPr>
          <a:xfrm>
            <a:off x="457200" y="1742862"/>
            <a:ext cx="7086600" cy="3895938"/>
          </a:xfrm>
        </p:spPr>
        <p:txBody>
          <a:bodyPr/>
          <a:lstStyle/>
          <a:p>
            <a:pPr>
              <a:buClr>
                <a:schemeClr val="accent6"/>
              </a:buClr>
              <a:defRPr/>
            </a:pPr>
            <a:r>
              <a:rPr lang="en-US" dirty="0" smtClean="0"/>
              <a:t>Checklists</a:t>
            </a:r>
          </a:p>
          <a:p>
            <a:pPr>
              <a:buClr>
                <a:schemeClr val="accent6"/>
              </a:buClr>
              <a:defRPr/>
            </a:pPr>
            <a:r>
              <a:rPr lang="en-US" dirty="0" smtClean="0"/>
              <a:t>Running records</a:t>
            </a:r>
          </a:p>
          <a:p>
            <a:pPr>
              <a:buClr>
                <a:schemeClr val="accent6"/>
              </a:buClr>
              <a:defRPr/>
            </a:pPr>
            <a:r>
              <a:rPr lang="en-US" dirty="0" smtClean="0"/>
              <a:t>Miscue analysis</a:t>
            </a:r>
          </a:p>
          <a:p>
            <a:pPr>
              <a:buClr>
                <a:schemeClr val="accent6"/>
              </a:buClr>
              <a:defRPr/>
            </a:pPr>
            <a:r>
              <a:rPr lang="en-US" dirty="0" smtClean="0"/>
              <a:t>Retrospective</a:t>
            </a:r>
            <a:br>
              <a:rPr lang="en-US" dirty="0" smtClean="0"/>
            </a:br>
            <a:r>
              <a:rPr lang="en-US" dirty="0" smtClean="0"/>
              <a:t>miscue analysis</a:t>
            </a:r>
          </a:p>
          <a:p>
            <a:pPr>
              <a:buClr>
                <a:schemeClr val="accent6"/>
              </a:buClr>
              <a:defRPr/>
            </a:pPr>
            <a:r>
              <a:rPr lang="en-US" dirty="0" smtClean="0"/>
              <a:t>Rubrics</a:t>
            </a:r>
          </a:p>
          <a:p>
            <a:pPr>
              <a:buClr>
                <a:schemeClr val="accent6"/>
              </a:buClr>
              <a:defRPr/>
            </a:pPr>
            <a:r>
              <a:rPr lang="en-US" dirty="0" smtClean="0"/>
              <a:t>Informal commercial assessments</a:t>
            </a:r>
            <a:endParaRPr lang="en-US" dirty="0"/>
          </a:p>
        </p:txBody>
      </p:sp>
      <p:pic>
        <p:nvPicPr>
          <p:cNvPr id="1044" name="Picture 20" descr="C:\Users\mkt1\AppData\Local\Microsoft\Windows\Temporary Internet Files\Content.IE5\3SG406OB\MP900405550[1].jpg"/>
          <p:cNvPicPr>
            <a:picLocks noChangeAspect="1" noChangeArrowheads="1"/>
          </p:cNvPicPr>
          <p:nvPr/>
        </p:nvPicPr>
        <p:blipFill>
          <a:blip r:embed="rId2" cstate="print"/>
          <a:srcRect/>
          <a:stretch>
            <a:fillRect/>
          </a:stretch>
        </p:blipFill>
        <p:spPr bwMode="auto">
          <a:xfrm>
            <a:off x="4114800" y="1600200"/>
            <a:ext cx="4555743" cy="3048000"/>
          </a:xfrm>
          <a:prstGeom prst="rect">
            <a:avLst/>
          </a:prstGeom>
          <a:noFill/>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95052"/>
            <a:ext cx="8382000" cy="595548"/>
          </a:xfrm>
        </p:spPr>
        <p:txBody>
          <a:bodyPr/>
          <a:lstStyle/>
          <a:p>
            <a:r>
              <a:rPr lang="en-US" dirty="0" smtClean="0"/>
              <a:t>Assessment of Fluency: Formal</a:t>
            </a:r>
            <a:endParaRPr lang="en-US" dirty="0"/>
          </a:p>
        </p:txBody>
      </p:sp>
      <p:sp>
        <p:nvSpPr>
          <p:cNvPr id="3" name="Content Placeholder 2"/>
          <p:cNvSpPr>
            <a:spLocks noGrp="1"/>
          </p:cNvSpPr>
          <p:nvPr>
            <p:ph idx="1"/>
          </p:nvPr>
        </p:nvSpPr>
        <p:spPr>
          <a:xfrm>
            <a:off x="533400" y="1371600"/>
            <a:ext cx="8305800" cy="4691028"/>
          </a:xfrm>
        </p:spPr>
        <p:txBody>
          <a:bodyPr/>
          <a:lstStyle/>
          <a:p>
            <a:pPr>
              <a:buClr>
                <a:schemeClr val="accent6"/>
              </a:buClr>
              <a:defRPr/>
            </a:pPr>
            <a:r>
              <a:rPr lang="en-US" dirty="0" smtClean="0"/>
              <a:t>Calculate rate and/or accuracy; for example:</a:t>
            </a:r>
          </a:p>
          <a:p>
            <a:pPr lvl="1">
              <a:buClr>
                <a:schemeClr val="accent6"/>
              </a:buClr>
              <a:defRPr/>
            </a:pPr>
            <a:r>
              <a:rPr lang="en-US" dirty="0" smtClean="0"/>
              <a:t>Stanford Diagnostic Reading Test</a:t>
            </a:r>
          </a:p>
          <a:p>
            <a:pPr lvl="1">
              <a:buClr>
                <a:schemeClr val="accent6"/>
              </a:buClr>
              <a:defRPr/>
            </a:pPr>
            <a:r>
              <a:rPr lang="en-US" dirty="0" smtClean="0"/>
              <a:t>Gray Oral Reading Tests</a:t>
            </a:r>
          </a:p>
          <a:p>
            <a:pPr lvl="1">
              <a:buClr>
                <a:schemeClr val="accent6"/>
              </a:buClr>
              <a:defRPr/>
            </a:pPr>
            <a:r>
              <a:rPr lang="en-US" dirty="0" smtClean="0"/>
              <a:t>Gilmore Oral Reading Test</a:t>
            </a:r>
          </a:p>
          <a:p>
            <a:pPr lvl="1">
              <a:buClr>
                <a:schemeClr val="accent6"/>
              </a:buClr>
              <a:defRPr/>
            </a:pPr>
            <a:r>
              <a:rPr lang="en-US" dirty="0" smtClean="0"/>
              <a:t>Durrell Analysis of Reading Difficulty</a:t>
            </a:r>
          </a:p>
          <a:p>
            <a:pPr lvl="1">
              <a:buClr>
                <a:schemeClr val="accent6"/>
              </a:buClr>
              <a:defRPr/>
            </a:pPr>
            <a:r>
              <a:rPr lang="en-US" dirty="0" smtClean="0"/>
              <a:t>Diagnostic Reading Scales, Revised</a:t>
            </a:r>
          </a:p>
          <a:p>
            <a:pPr lvl="1">
              <a:buClr>
                <a:schemeClr val="accent6"/>
              </a:buClr>
              <a:defRPr/>
            </a:pPr>
            <a:r>
              <a:rPr lang="en-US" dirty="0" smtClean="0"/>
              <a:t>Woodcock Reading Mastery Test</a:t>
            </a:r>
          </a:p>
          <a:p>
            <a:pPr>
              <a:buClr>
                <a:schemeClr val="accent6"/>
              </a:buClr>
              <a:defRPr/>
            </a:pPr>
            <a:r>
              <a:rPr lang="en-US" dirty="0" smtClean="0"/>
              <a:t>Instruments do not allow teachers to assess other components of fluency</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481944"/>
          </a:xfrm>
        </p:spPr>
        <p:txBody>
          <a:bodyPr/>
          <a:lstStyle/>
          <a:p>
            <a:r>
              <a:rPr lang="en-US" dirty="0" smtClean="0"/>
              <a:t>Rubric for Reading Comprehension</a:t>
            </a:r>
            <a:br>
              <a:rPr lang="en-US" dirty="0" smtClean="0"/>
            </a:br>
            <a:r>
              <a:rPr lang="en-US" sz="3000" dirty="0" smtClean="0"/>
              <a:t>Based on Illinois’s Standard 1.B.1d for Early</a:t>
            </a:r>
            <a:br>
              <a:rPr lang="en-US" sz="3000" dirty="0" smtClean="0"/>
            </a:br>
            <a:r>
              <a:rPr lang="en-US" sz="3000" dirty="0" smtClean="0"/>
              <a:t>Elementary School English/Language Arts</a:t>
            </a:r>
            <a:endParaRPr lang="en-US" sz="3000" dirty="0"/>
          </a:p>
        </p:txBody>
      </p:sp>
      <p:pic>
        <p:nvPicPr>
          <p:cNvPr id="5" name="Picture 4" descr="10.10.png"/>
          <p:cNvPicPr>
            <a:picLocks noChangeAspect="1"/>
          </p:cNvPicPr>
          <p:nvPr/>
        </p:nvPicPr>
        <p:blipFill>
          <a:blip r:embed="rId2" cstate="print"/>
          <a:stretch>
            <a:fillRect/>
          </a:stretch>
        </p:blipFill>
        <p:spPr>
          <a:xfrm>
            <a:off x="304800" y="2667000"/>
            <a:ext cx="8425049" cy="2523748"/>
          </a:xfrm>
          <a:prstGeom prst="rect">
            <a:avLst/>
          </a:prstGeom>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sz="4000" smtClean="0"/>
              <a:t>Suggested Fluency Instruction </a:t>
            </a:r>
            <a:br>
              <a:rPr lang="en-US" sz="4000" smtClean="0"/>
            </a:br>
            <a:r>
              <a:rPr lang="en-US" sz="4000" smtClean="0"/>
              <a:t>for English Learners</a:t>
            </a:r>
          </a:p>
        </p:txBody>
      </p:sp>
      <p:sp>
        <p:nvSpPr>
          <p:cNvPr id="17411" name="Rectangle 3"/>
          <p:cNvSpPr>
            <a:spLocks noGrp="1" noChangeArrowheads="1"/>
          </p:cNvSpPr>
          <p:nvPr>
            <p:ph idx="1"/>
          </p:nvPr>
        </p:nvSpPr>
        <p:spPr>
          <a:xfrm>
            <a:off x="457200" y="1623725"/>
            <a:ext cx="8153400" cy="4834657"/>
          </a:xfrm>
        </p:spPr>
        <p:txBody>
          <a:bodyPr/>
          <a:lstStyle/>
          <a:p>
            <a:pPr marL="609600" indent="-609600" eaLnBrk="1" hangingPunct="1">
              <a:lnSpc>
                <a:spcPct val="95000"/>
              </a:lnSpc>
              <a:buClr>
                <a:srgbClr val="FFCC99"/>
              </a:buClr>
              <a:buSzPct val="90000"/>
              <a:buFontTx/>
              <a:buAutoNum type="arabicPeriod"/>
              <a:defRPr/>
            </a:pPr>
            <a:r>
              <a:rPr lang="en-US" sz="3000" dirty="0" smtClean="0"/>
              <a:t>Teacher reads a short passage (on the correct reading level) to the student.</a:t>
            </a:r>
          </a:p>
          <a:p>
            <a:pPr marL="609600" indent="-609600" eaLnBrk="1" hangingPunct="1">
              <a:lnSpc>
                <a:spcPct val="95000"/>
              </a:lnSpc>
              <a:buClr>
                <a:srgbClr val="FFCC99"/>
              </a:buClr>
              <a:buSzPct val="90000"/>
              <a:buFontTx/>
              <a:buAutoNum type="arabicPeriod"/>
              <a:defRPr/>
            </a:pPr>
            <a:r>
              <a:rPr lang="en-US" sz="3000" dirty="0" smtClean="0"/>
              <a:t>Teacher and learner read the passage together.</a:t>
            </a:r>
          </a:p>
          <a:p>
            <a:pPr marL="609600" indent="-609600" eaLnBrk="1" hangingPunct="1">
              <a:lnSpc>
                <a:spcPct val="95000"/>
              </a:lnSpc>
              <a:buClr>
                <a:srgbClr val="FFCC99"/>
              </a:buClr>
              <a:buSzPct val="90000"/>
              <a:buFont typeface="+mj-lt"/>
              <a:buAutoNum type="arabicPeriod"/>
              <a:defRPr/>
            </a:pPr>
            <a:r>
              <a:rPr lang="en-US" sz="3000" dirty="0" smtClean="0"/>
              <a:t>Learner reads the passage so the teacher can assess progress.</a:t>
            </a:r>
          </a:p>
          <a:p>
            <a:pPr marL="609600" indent="-609600" eaLnBrk="1" hangingPunct="1">
              <a:lnSpc>
                <a:spcPct val="95000"/>
              </a:lnSpc>
              <a:buClr>
                <a:srgbClr val="FFCC99"/>
              </a:buClr>
              <a:buSzPct val="90000"/>
              <a:buFontTx/>
              <a:buAutoNum type="arabicPeriod"/>
              <a:defRPr/>
            </a:pPr>
            <a:r>
              <a:rPr lang="en-US" sz="3000" dirty="0" smtClean="0"/>
              <a:t>Teacher times learner’s reading, to record reading rate.</a:t>
            </a:r>
          </a:p>
          <a:p>
            <a:pPr marL="609600" indent="-609600" eaLnBrk="1" hangingPunct="1">
              <a:lnSpc>
                <a:spcPct val="95000"/>
              </a:lnSpc>
              <a:buClr>
                <a:srgbClr val="FFCC99"/>
              </a:buClr>
              <a:buSzPct val="90000"/>
              <a:buFontTx/>
              <a:buAutoNum type="arabicPeriod"/>
              <a:defRPr/>
            </a:pPr>
            <a:r>
              <a:rPr lang="en-US" sz="3000" dirty="0" smtClean="0"/>
              <a:t>Learner practices to increase rate and intonation.</a:t>
            </a:r>
          </a:p>
          <a:p>
            <a:pPr marL="609600" indent="-609600" eaLnBrk="1" hangingPunct="1">
              <a:lnSpc>
                <a:spcPct val="95000"/>
              </a:lnSpc>
              <a:buClr>
                <a:srgbClr val="FFCC99"/>
              </a:buClr>
              <a:buSzPct val="90000"/>
              <a:buFont typeface="+mj-lt"/>
              <a:buAutoNum type="arabicPeriod"/>
              <a:defRPr/>
            </a:pPr>
            <a:r>
              <a:rPr lang="en-US" sz="3000" dirty="0" smtClean="0"/>
              <a:t>Learner listens to a recording to self-assess.</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a:xfrm>
            <a:off x="457200" y="381000"/>
            <a:ext cx="8229600" cy="1143000"/>
          </a:xfrm>
        </p:spPr>
        <p:txBody>
          <a:bodyPr/>
          <a:lstStyle/>
          <a:p>
            <a:pPr eaLnBrk="1" hangingPunct="1">
              <a:defRPr/>
            </a:pPr>
            <a:r>
              <a:rPr lang="en-US" sz="4000" dirty="0" smtClean="0"/>
              <a:t>Intervention Strategies</a:t>
            </a:r>
            <a:br>
              <a:rPr lang="en-US" sz="4000" dirty="0" smtClean="0"/>
            </a:br>
            <a:r>
              <a:rPr lang="en-US" sz="4000" dirty="0" smtClean="0"/>
              <a:t>Focusing on Fluency</a:t>
            </a:r>
          </a:p>
        </p:txBody>
      </p:sp>
      <p:sp>
        <p:nvSpPr>
          <p:cNvPr id="48131" name="Rectangle 1027"/>
          <p:cNvSpPr>
            <a:spLocks noGrp="1" noChangeArrowheads="1"/>
          </p:cNvSpPr>
          <p:nvPr>
            <p:ph idx="1"/>
          </p:nvPr>
        </p:nvSpPr>
        <p:spPr>
          <a:xfrm>
            <a:off x="533400" y="1905000"/>
            <a:ext cx="8153400" cy="3730765"/>
          </a:xfrm>
        </p:spPr>
        <p:txBody>
          <a:bodyPr/>
          <a:lstStyle/>
          <a:p>
            <a:pPr eaLnBrk="1" hangingPunct="1">
              <a:lnSpc>
                <a:spcPct val="90000"/>
              </a:lnSpc>
              <a:buClr>
                <a:schemeClr val="accent6"/>
              </a:buClr>
              <a:defRPr/>
            </a:pPr>
            <a:r>
              <a:rPr lang="en-US" dirty="0" smtClean="0"/>
              <a:t>For tutoring settings:</a:t>
            </a:r>
          </a:p>
          <a:p>
            <a:pPr lvl="1" eaLnBrk="1" hangingPunct="1">
              <a:lnSpc>
                <a:spcPct val="90000"/>
              </a:lnSpc>
              <a:buClr>
                <a:schemeClr val="bg1">
                  <a:lumMod val="60000"/>
                  <a:lumOff val="40000"/>
                </a:schemeClr>
              </a:buClr>
              <a:defRPr/>
            </a:pPr>
            <a:r>
              <a:rPr lang="en-US" dirty="0" smtClean="0"/>
              <a:t>Echo reading</a:t>
            </a:r>
          </a:p>
          <a:p>
            <a:pPr lvl="1" eaLnBrk="1" hangingPunct="1">
              <a:lnSpc>
                <a:spcPct val="90000"/>
              </a:lnSpc>
              <a:buClr>
                <a:schemeClr val="bg1">
                  <a:lumMod val="60000"/>
                  <a:lumOff val="40000"/>
                </a:schemeClr>
              </a:buClr>
              <a:defRPr/>
            </a:pPr>
            <a:r>
              <a:rPr lang="en-US" dirty="0" smtClean="0"/>
              <a:t>Preview-pause-prompt-praise (</a:t>
            </a:r>
            <a:r>
              <a:rPr lang="en-US" dirty="0" err="1" smtClean="0"/>
              <a:t>PPPP</a:t>
            </a:r>
            <a:r>
              <a:rPr lang="en-US" dirty="0" smtClean="0"/>
              <a:t>) strategy</a:t>
            </a:r>
          </a:p>
          <a:p>
            <a:pPr lvl="1" eaLnBrk="1" hangingPunct="1">
              <a:lnSpc>
                <a:spcPct val="90000"/>
              </a:lnSpc>
              <a:buClr>
                <a:schemeClr val="bg1">
                  <a:lumMod val="60000"/>
                  <a:lumOff val="40000"/>
                </a:schemeClr>
              </a:buClr>
              <a:defRPr/>
            </a:pPr>
            <a:r>
              <a:rPr lang="en-US" dirty="0" smtClean="0"/>
              <a:t>Oral recitation lesson (</a:t>
            </a:r>
            <a:r>
              <a:rPr lang="en-US" dirty="0" err="1" smtClean="0"/>
              <a:t>ORL</a:t>
            </a:r>
            <a:r>
              <a:rPr lang="en-US" dirty="0" smtClean="0"/>
              <a:t>)</a:t>
            </a:r>
          </a:p>
          <a:p>
            <a:pPr lvl="1" eaLnBrk="1" hangingPunct="1">
              <a:lnSpc>
                <a:spcPct val="90000"/>
              </a:lnSpc>
              <a:buClr>
                <a:schemeClr val="bg1">
                  <a:lumMod val="60000"/>
                  <a:lumOff val="40000"/>
                </a:schemeClr>
              </a:buClr>
              <a:defRPr/>
            </a:pPr>
            <a:r>
              <a:rPr lang="en-US" dirty="0" err="1" smtClean="0"/>
              <a:t>Carbo</a:t>
            </a:r>
            <a:r>
              <a:rPr lang="en-US" dirty="0" smtClean="0"/>
              <a:t> Recorded-Book Method</a:t>
            </a:r>
          </a:p>
          <a:p>
            <a:pPr lvl="1" eaLnBrk="1" hangingPunct="1">
              <a:lnSpc>
                <a:spcPct val="90000"/>
              </a:lnSpc>
              <a:buClr>
                <a:schemeClr val="bg1">
                  <a:lumMod val="60000"/>
                  <a:lumOff val="40000"/>
                </a:schemeClr>
              </a:buClr>
              <a:defRPr/>
            </a:pPr>
            <a:r>
              <a:rPr lang="en-US" dirty="0" smtClean="0"/>
              <a:t>Record, Check, Chart</a:t>
            </a:r>
          </a:p>
          <a:p>
            <a:pPr lvl="1" eaLnBrk="1" hangingPunct="1">
              <a:lnSpc>
                <a:spcPct val="90000"/>
              </a:lnSpc>
              <a:buClr>
                <a:schemeClr val="bg1">
                  <a:lumMod val="60000"/>
                  <a:lumOff val="40000"/>
                </a:schemeClr>
              </a:buClr>
              <a:defRPr/>
            </a:pPr>
            <a:r>
              <a:rPr lang="en-US" dirty="0" smtClean="0"/>
              <a:t>Flash cards</a:t>
            </a:r>
          </a:p>
          <a:p>
            <a:pPr lvl="1" algn="r" eaLnBrk="1" hangingPunct="1">
              <a:lnSpc>
                <a:spcPct val="90000"/>
              </a:lnSpc>
              <a:buClr>
                <a:schemeClr val="bg1">
                  <a:lumMod val="60000"/>
                  <a:lumOff val="40000"/>
                </a:schemeClr>
              </a:buClr>
              <a:buFontTx/>
              <a:buNone/>
              <a:defRPr/>
            </a:pPr>
            <a:r>
              <a:rPr lang="en-US" sz="2400" i="1" dirty="0" smtClean="0"/>
              <a:t>(continued)</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95052"/>
            <a:ext cx="8382000" cy="595548"/>
          </a:xfrm>
        </p:spPr>
        <p:txBody>
          <a:bodyPr/>
          <a:lstStyle/>
          <a:p>
            <a:r>
              <a:rPr lang="en-US" dirty="0" smtClean="0"/>
              <a:t>Sample Record, Check, Chart</a:t>
            </a:r>
            <a:endParaRPr lang="en-US" dirty="0"/>
          </a:p>
        </p:txBody>
      </p:sp>
      <p:pic>
        <p:nvPicPr>
          <p:cNvPr id="5" name="Picture 4" descr="10.11.png"/>
          <p:cNvPicPr>
            <a:picLocks noChangeAspect="1"/>
          </p:cNvPicPr>
          <p:nvPr/>
        </p:nvPicPr>
        <p:blipFill>
          <a:blip r:embed="rId2" cstate="print"/>
          <a:stretch>
            <a:fillRect/>
          </a:stretch>
        </p:blipFill>
        <p:spPr>
          <a:xfrm>
            <a:off x="152400" y="2514600"/>
            <a:ext cx="8839200" cy="1875379"/>
          </a:xfrm>
          <a:prstGeom prst="rect">
            <a:avLst/>
          </a:prstGeom>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318852"/>
            <a:ext cx="8382000" cy="595548"/>
          </a:xfrm>
        </p:spPr>
        <p:txBody>
          <a:bodyPr/>
          <a:lstStyle/>
          <a:p>
            <a:pPr eaLnBrk="1" hangingPunct="1">
              <a:defRPr/>
            </a:pPr>
            <a:r>
              <a:rPr lang="en-US" sz="4300" dirty="0" smtClean="0">
                <a:solidFill>
                  <a:srgbClr val="FFCC99"/>
                </a:solidFill>
              </a:rPr>
              <a:t>More Intervention Strategies</a:t>
            </a:r>
          </a:p>
        </p:txBody>
      </p:sp>
      <p:sp>
        <p:nvSpPr>
          <p:cNvPr id="61443" name="Rectangle 3"/>
          <p:cNvSpPr>
            <a:spLocks noGrp="1" noChangeArrowheads="1"/>
          </p:cNvSpPr>
          <p:nvPr>
            <p:ph sz="half" idx="1"/>
          </p:nvPr>
        </p:nvSpPr>
        <p:spPr>
          <a:xfrm>
            <a:off x="381000" y="2094825"/>
            <a:ext cx="4114800" cy="3375283"/>
          </a:xfrm>
        </p:spPr>
        <p:txBody>
          <a:bodyPr/>
          <a:lstStyle/>
          <a:p>
            <a:pPr lvl="1" eaLnBrk="1" hangingPunct="1">
              <a:buClr>
                <a:schemeClr val="bg1">
                  <a:lumMod val="60000"/>
                  <a:lumOff val="40000"/>
                </a:schemeClr>
              </a:buClr>
              <a:defRPr/>
            </a:pPr>
            <a:r>
              <a:rPr lang="en-US" sz="2800" dirty="0" smtClean="0"/>
              <a:t>Fluency development lesson (FDL)</a:t>
            </a:r>
          </a:p>
          <a:p>
            <a:pPr lvl="1" eaLnBrk="1" hangingPunct="1">
              <a:buClr>
                <a:schemeClr val="bg1">
                  <a:lumMod val="60000"/>
                  <a:lumOff val="40000"/>
                </a:schemeClr>
              </a:buClr>
              <a:defRPr/>
            </a:pPr>
            <a:r>
              <a:rPr lang="en-US" sz="2800" dirty="0" smtClean="0"/>
              <a:t>Speech reading</a:t>
            </a:r>
          </a:p>
          <a:p>
            <a:pPr lvl="1" eaLnBrk="1" hangingPunct="1">
              <a:buClr>
                <a:schemeClr val="bg1">
                  <a:lumMod val="60000"/>
                  <a:lumOff val="40000"/>
                </a:schemeClr>
              </a:buClr>
              <a:defRPr/>
            </a:pPr>
            <a:r>
              <a:rPr lang="en-US" sz="2800" dirty="0" smtClean="0"/>
              <a:t>Telling jokes</a:t>
            </a:r>
          </a:p>
          <a:p>
            <a:pPr lvl="1" eaLnBrk="1" hangingPunct="1">
              <a:buClr>
                <a:schemeClr val="bg1">
                  <a:lumMod val="60000"/>
                  <a:lumOff val="40000"/>
                </a:schemeClr>
              </a:buClr>
              <a:defRPr/>
            </a:pPr>
            <a:r>
              <a:rPr lang="en-US" sz="2800" dirty="0" smtClean="0"/>
              <a:t>Supported-reading strategy</a:t>
            </a:r>
          </a:p>
          <a:p>
            <a:pPr lvl="1">
              <a:buClr>
                <a:schemeClr val="bg1">
                  <a:lumMod val="60000"/>
                  <a:lumOff val="40000"/>
                </a:schemeClr>
              </a:buClr>
              <a:defRPr/>
            </a:pPr>
            <a:r>
              <a:rPr lang="en-US" sz="2800" dirty="0" smtClean="0"/>
              <a:t>Dyad reading</a:t>
            </a:r>
            <a:endParaRPr lang="en-US" dirty="0" smtClean="0"/>
          </a:p>
        </p:txBody>
      </p:sp>
      <p:sp>
        <p:nvSpPr>
          <p:cNvPr id="4" name="Content Placeholder 3"/>
          <p:cNvSpPr>
            <a:spLocks noGrp="1"/>
          </p:cNvSpPr>
          <p:nvPr>
            <p:ph sz="half" idx="2"/>
          </p:nvPr>
        </p:nvSpPr>
        <p:spPr>
          <a:xfrm>
            <a:off x="4648200" y="2133600"/>
            <a:ext cx="4114800" cy="2513509"/>
          </a:xfrm>
        </p:spPr>
        <p:txBody>
          <a:bodyPr/>
          <a:lstStyle/>
          <a:p>
            <a:pPr lvl="1">
              <a:buClr>
                <a:schemeClr val="bg1">
                  <a:lumMod val="60000"/>
                  <a:lumOff val="40000"/>
                </a:schemeClr>
              </a:buClr>
              <a:defRPr/>
            </a:pPr>
            <a:r>
              <a:rPr lang="en-US" sz="2800" dirty="0" smtClean="0"/>
              <a:t>Repeated readings</a:t>
            </a:r>
          </a:p>
          <a:p>
            <a:pPr lvl="1">
              <a:buClr>
                <a:schemeClr val="bg1">
                  <a:lumMod val="60000"/>
                  <a:lumOff val="40000"/>
                </a:schemeClr>
              </a:buClr>
              <a:defRPr/>
            </a:pPr>
            <a:r>
              <a:rPr lang="en-US" sz="2800" dirty="0" smtClean="0"/>
              <a:t>Poetry party</a:t>
            </a:r>
          </a:p>
          <a:p>
            <a:pPr lvl="1">
              <a:buClr>
                <a:schemeClr val="bg1">
                  <a:lumMod val="60000"/>
                  <a:lumOff val="40000"/>
                </a:schemeClr>
              </a:buClr>
              <a:defRPr/>
            </a:pPr>
            <a:r>
              <a:rPr lang="en-US" sz="2800" dirty="0" smtClean="0"/>
              <a:t>Readers theater</a:t>
            </a:r>
          </a:p>
          <a:p>
            <a:pPr lvl="1">
              <a:buClr>
                <a:schemeClr val="bg1">
                  <a:lumMod val="60000"/>
                  <a:lumOff val="40000"/>
                </a:schemeClr>
              </a:buClr>
              <a:defRPr/>
            </a:pPr>
            <a:r>
              <a:rPr lang="en-US" sz="2800" dirty="0" smtClean="0"/>
              <a:t>Choral reading</a:t>
            </a:r>
          </a:p>
          <a:p>
            <a:pPr lvl="1">
              <a:buClr>
                <a:schemeClr val="bg1">
                  <a:lumMod val="60000"/>
                  <a:lumOff val="40000"/>
                </a:schemeClr>
              </a:buClr>
              <a:defRPr/>
            </a:pPr>
            <a:r>
              <a:rPr lang="en-US" sz="2800" dirty="0" smtClean="0"/>
              <a:t>Rhythm walks</a:t>
            </a:r>
            <a:endParaRPr lang="en-US" sz="2800" dirty="0"/>
          </a:p>
        </p:txBody>
      </p:sp>
      <p:sp>
        <p:nvSpPr>
          <p:cNvPr id="5" name="Content Placeholder 2"/>
          <p:cNvSpPr txBox="1">
            <a:spLocks/>
          </p:cNvSpPr>
          <p:nvPr/>
        </p:nvSpPr>
        <p:spPr>
          <a:xfrm>
            <a:off x="457200" y="1447800"/>
            <a:ext cx="8382000" cy="492443"/>
          </a:xfrm>
          <a:prstGeom prst="rect">
            <a:avLst/>
          </a:prstGeom>
        </p:spPr>
        <p:txBody>
          <a:bodyPr vert="horz" lIns="0" tIns="0" rIns="0" bIns="0" rtlCol="0">
            <a:spAutoFit/>
          </a:bodyPr>
          <a:lstStyle/>
          <a:p>
            <a:pPr marL="339976" marR="0" lvl="0" indent="-339976" algn="l" defTabSz="914363" rtl="0" eaLnBrk="1" fontAlgn="auto" latinLnBrk="0" hangingPunct="1">
              <a:lnSpc>
                <a:spcPct val="100000"/>
              </a:lnSpc>
              <a:spcBef>
                <a:spcPts val="700"/>
              </a:spcBef>
              <a:spcAft>
                <a:spcPts val="0"/>
              </a:spcAft>
              <a:buClrTx/>
              <a:buSzTx/>
              <a:buFontTx/>
              <a:buBlip>
                <a:blip r:embed="rId2"/>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Strategies</a:t>
            </a:r>
            <a:r>
              <a:rPr kumimoji="0" lang="en-US" sz="3200" b="0" i="0" u="none" strike="noStrike" kern="1200" cap="none" spc="0" normalizeH="0" noProof="0" dirty="0" smtClean="0">
                <a:ln>
                  <a:noFill/>
                </a:ln>
                <a:solidFill>
                  <a:schemeClr val="tx1"/>
                </a:solidFill>
                <a:effectLst/>
                <a:uLnTx/>
                <a:uFillTx/>
                <a:latin typeface="+mn-lt"/>
                <a:ea typeface="+mn-ea"/>
                <a:cs typeface="+mn-cs"/>
              </a:rPr>
              <a:t> to use with small groups: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Fluency Log</a:t>
            </a:r>
            <a:endParaRPr lang="en-US" dirty="0"/>
          </a:p>
        </p:txBody>
      </p:sp>
      <p:pic>
        <p:nvPicPr>
          <p:cNvPr id="5" name="Picture 4" descr="10.12.png"/>
          <p:cNvPicPr>
            <a:picLocks noChangeAspect="1"/>
          </p:cNvPicPr>
          <p:nvPr/>
        </p:nvPicPr>
        <p:blipFill>
          <a:blip r:embed="rId2" cstate="print"/>
          <a:stretch>
            <a:fillRect/>
          </a:stretch>
        </p:blipFill>
        <p:spPr>
          <a:xfrm>
            <a:off x="457200" y="1371600"/>
            <a:ext cx="8259635" cy="5029200"/>
          </a:xfrm>
          <a:prstGeom prst="rect">
            <a:avLst/>
          </a:prstGeom>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Fluency and Technology</a:t>
            </a:r>
            <a:endParaRPr lang="en-US" dirty="0"/>
          </a:p>
        </p:txBody>
      </p:sp>
      <p:sp>
        <p:nvSpPr>
          <p:cNvPr id="3" name="Content Placeholder 2"/>
          <p:cNvSpPr>
            <a:spLocks noGrp="1"/>
          </p:cNvSpPr>
          <p:nvPr>
            <p:ph idx="1"/>
          </p:nvPr>
        </p:nvSpPr>
        <p:spPr>
          <a:xfrm>
            <a:off x="381000" y="1412875"/>
            <a:ext cx="8382000" cy="3223959"/>
          </a:xfrm>
        </p:spPr>
        <p:txBody>
          <a:bodyPr/>
          <a:lstStyle/>
          <a:p>
            <a:r>
              <a:rPr lang="en-US" dirty="0" err="1" smtClean="0"/>
              <a:t>Audiobooks</a:t>
            </a:r>
            <a:r>
              <a:rPr lang="en-US" dirty="0" smtClean="0"/>
              <a:t>—to follow along, or read along with the narrator</a:t>
            </a:r>
          </a:p>
          <a:p>
            <a:r>
              <a:rPr lang="en-US" dirty="0" smtClean="0"/>
              <a:t>Reading Assistant Expanded Edition—speech recognition software</a:t>
            </a:r>
          </a:p>
          <a:p>
            <a:r>
              <a:rPr lang="en-US" dirty="0" smtClean="0"/>
              <a:t>Read-along radio dramas</a:t>
            </a:r>
          </a:p>
          <a:p>
            <a:r>
              <a:rPr lang="en-US" dirty="0" smtClean="0"/>
              <a:t>Websites with free scripts for readers theater</a:t>
            </a:r>
            <a:endParaRPr lang="en-US"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a:t>
            </a:r>
            <a:r>
              <a:rPr lang="en-US" smtClean="0"/>
              <a:t>Video Presentation</a:t>
            </a:r>
            <a:endParaRPr lang="en-US"/>
          </a:p>
        </p:txBody>
      </p:sp>
      <p:sp>
        <p:nvSpPr>
          <p:cNvPr id="3" name="Content Placeholder 2"/>
          <p:cNvSpPr>
            <a:spLocks noGrp="1"/>
          </p:cNvSpPr>
          <p:nvPr>
            <p:ph idx="1"/>
          </p:nvPr>
        </p:nvSpPr>
        <p:spPr>
          <a:xfrm>
            <a:off x="381000" y="1412875"/>
            <a:ext cx="8382000" cy="2551981"/>
          </a:xfrm>
        </p:spPr>
        <p:txBody>
          <a:bodyPr/>
          <a:lstStyle/>
          <a:p>
            <a:r>
              <a:rPr lang="en-US" smtClean="0"/>
              <a:t>You can see </a:t>
            </a:r>
            <a:r>
              <a:rPr lang="en-US" dirty="0" smtClean="0"/>
              <a:t>a video presentation on </a:t>
            </a:r>
            <a:r>
              <a:rPr lang="en-US" u="sng" dirty="0" smtClean="0">
                <a:hlinkClick r:id="rId2"/>
              </a:rPr>
              <a:t>direct instruction in fluency with echo reading</a:t>
            </a:r>
            <a:r>
              <a:rPr lang="en-US" dirty="0" smtClean="0"/>
              <a:t> (see echo reading in action; this is related to the discussion on pages 270–271 of the chapter).</a:t>
            </a:r>
          </a:p>
          <a:p>
            <a:endParaRPr lang="en-US"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395052"/>
            <a:ext cx="8382000" cy="595548"/>
          </a:xfrm>
        </p:spPr>
        <p:txBody>
          <a:bodyPr/>
          <a:lstStyle/>
          <a:p>
            <a:pPr eaLnBrk="1" hangingPunct="1">
              <a:defRPr/>
            </a:pPr>
            <a:r>
              <a:rPr lang="en-US" dirty="0" smtClean="0"/>
              <a:t>Reflections on Fluency</a:t>
            </a:r>
          </a:p>
        </p:txBody>
      </p:sp>
      <p:sp>
        <p:nvSpPr>
          <p:cNvPr id="4099" name="Rectangle 3"/>
          <p:cNvSpPr>
            <a:spLocks noGrp="1" noChangeArrowheads="1"/>
          </p:cNvSpPr>
          <p:nvPr>
            <p:ph idx="1"/>
          </p:nvPr>
        </p:nvSpPr>
        <p:spPr>
          <a:xfrm>
            <a:off x="457200" y="1295400"/>
            <a:ext cx="8382000" cy="4953000"/>
          </a:xfrm>
        </p:spPr>
        <p:txBody>
          <a:bodyPr/>
          <a:lstStyle/>
          <a:p>
            <a:pPr eaLnBrk="1" hangingPunct="1">
              <a:buClr>
                <a:schemeClr val="accent6"/>
              </a:buClr>
              <a:defRPr/>
            </a:pPr>
            <a:r>
              <a:rPr lang="en-US" dirty="0" smtClean="0"/>
              <a:t>Have you ever been to a book reading where the author read her material very slowly and monotonously?  </a:t>
            </a:r>
          </a:p>
          <a:p>
            <a:pPr lvl="1">
              <a:buClr>
                <a:schemeClr val="accent6"/>
              </a:buClr>
              <a:defRPr/>
            </a:pPr>
            <a:r>
              <a:rPr lang="en-US" dirty="0" smtClean="0"/>
              <a:t>Were you able to follow the narrative?  </a:t>
            </a:r>
          </a:p>
          <a:p>
            <a:pPr lvl="1">
              <a:buClr>
                <a:schemeClr val="accent6"/>
              </a:buClr>
              <a:defRPr/>
            </a:pPr>
            <a:r>
              <a:rPr lang="en-US" dirty="0" smtClean="0"/>
              <a:t>How were you able to prevent yourself from daydreaming or dozing off?</a:t>
            </a:r>
          </a:p>
          <a:p>
            <a:pPr eaLnBrk="1" hangingPunct="1">
              <a:buClr>
                <a:schemeClr val="accent6"/>
              </a:buClr>
              <a:defRPr/>
            </a:pPr>
            <a:r>
              <a:rPr lang="en-US" dirty="0" smtClean="0"/>
              <a:t>How can you make sure your students don’t have similar problems when reading aloud?</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230188"/>
            <a:ext cx="8382000" cy="595548"/>
          </a:xfrm>
        </p:spPr>
        <p:txBody>
          <a:bodyPr/>
          <a:lstStyle/>
          <a:p>
            <a:pPr eaLnBrk="1" hangingPunct="1">
              <a:defRPr/>
            </a:pPr>
            <a:r>
              <a:rPr lang="en-US" dirty="0" smtClean="0"/>
              <a:t>Introduction to Fluency</a:t>
            </a:r>
          </a:p>
        </p:txBody>
      </p:sp>
      <p:sp>
        <p:nvSpPr>
          <p:cNvPr id="43011" name="Rectangle 3"/>
          <p:cNvSpPr>
            <a:spLocks noGrp="1" noChangeArrowheads="1"/>
          </p:cNvSpPr>
          <p:nvPr>
            <p:ph idx="1"/>
          </p:nvPr>
        </p:nvSpPr>
        <p:spPr>
          <a:xfrm>
            <a:off x="685800" y="1066800"/>
            <a:ext cx="7848600" cy="5275803"/>
          </a:xfrm>
        </p:spPr>
        <p:txBody>
          <a:bodyPr/>
          <a:lstStyle/>
          <a:p>
            <a:pPr eaLnBrk="1" hangingPunct="1">
              <a:buClr>
                <a:schemeClr val="accent6"/>
              </a:buClr>
              <a:defRPr/>
            </a:pPr>
            <a:r>
              <a:rPr lang="en-US" dirty="0" smtClean="0"/>
              <a:t>Fluency is the ability to read with automatic word recognition, expression, and meaning.</a:t>
            </a:r>
          </a:p>
          <a:p>
            <a:pPr eaLnBrk="1" hangingPunct="1">
              <a:spcBef>
                <a:spcPts val="1200"/>
              </a:spcBef>
              <a:buClr>
                <a:schemeClr val="accent6"/>
              </a:buClr>
              <a:defRPr/>
            </a:pPr>
            <a:r>
              <a:rPr lang="en-US" dirty="0" smtClean="0"/>
              <a:t>What does fluency entail?  Fluent readers:</a:t>
            </a:r>
          </a:p>
          <a:p>
            <a:pPr lvl="1">
              <a:buClr>
                <a:schemeClr val="accent6"/>
              </a:buClr>
              <a:defRPr/>
            </a:pPr>
            <a:r>
              <a:rPr lang="en-US" dirty="0" smtClean="0"/>
              <a:t>Read at a good pace</a:t>
            </a:r>
          </a:p>
          <a:p>
            <a:pPr lvl="1">
              <a:buClr>
                <a:schemeClr val="accent6"/>
              </a:buClr>
              <a:defRPr/>
            </a:pPr>
            <a:r>
              <a:rPr lang="en-US" dirty="0" smtClean="0"/>
              <a:t>Attend to the punctuation in sentences</a:t>
            </a:r>
          </a:p>
          <a:p>
            <a:pPr lvl="1">
              <a:buClr>
                <a:schemeClr val="accent6"/>
              </a:buClr>
              <a:defRPr/>
            </a:pPr>
            <a:r>
              <a:rPr lang="en-US" dirty="0" smtClean="0"/>
              <a:t>Recognize words automatically</a:t>
            </a:r>
          </a:p>
          <a:p>
            <a:pPr lvl="1">
              <a:buClr>
                <a:schemeClr val="accent6"/>
              </a:buClr>
              <a:defRPr/>
            </a:pPr>
            <a:r>
              <a:rPr lang="en-US" dirty="0" smtClean="0"/>
              <a:t>Quickly decode unknown words</a:t>
            </a:r>
          </a:p>
          <a:p>
            <a:pPr lvl="1">
              <a:buClr>
                <a:schemeClr val="accent6"/>
              </a:buClr>
              <a:defRPr/>
            </a:pPr>
            <a:r>
              <a:rPr lang="en-US" dirty="0" smtClean="0"/>
              <a:t>Slow down when needed</a:t>
            </a:r>
          </a:p>
          <a:p>
            <a:pPr lvl="1">
              <a:buClr>
                <a:schemeClr val="accent6"/>
              </a:buClr>
              <a:defRPr/>
            </a:pPr>
            <a:r>
              <a:rPr lang="en-US" dirty="0" smtClean="0"/>
              <a:t>Use expression when reading aloud</a:t>
            </a:r>
          </a:p>
          <a:p>
            <a:pPr lvl="1">
              <a:buClr>
                <a:schemeClr val="accent6"/>
              </a:buClr>
              <a:defRPr/>
            </a:pPr>
            <a:endParaRPr lang="en-US" dirty="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4212"/>
          </a:xfrm>
        </p:spPr>
        <p:txBody>
          <a:bodyPr/>
          <a:lstStyle/>
          <a:p>
            <a:r>
              <a:rPr lang="en-US" dirty="0" smtClean="0"/>
              <a:t>NAEP’s Oral Reading Fluency Scale</a:t>
            </a:r>
            <a:br>
              <a:rPr lang="en-US" dirty="0" smtClean="0"/>
            </a:br>
            <a:endParaRPr lang="en-US" sz="3200" dirty="0"/>
          </a:p>
        </p:txBody>
      </p:sp>
      <p:pic>
        <p:nvPicPr>
          <p:cNvPr id="5" name="Picture 4" descr="10.1.png"/>
          <p:cNvPicPr>
            <a:picLocks noChangeAspect="1"/>
          </p:cNvPicPr>
          <p:nvPr/>
        </p:nvPicPr>
        <p:blipFill>
          <a:blip r:embed="rId2" cstate="print"/>
          <a:stretch>
            <a:fillRect/>
          </a:stretch>
        </p:blipFill>
        <p:spPr>
          <a:xfrm>
            <a:off x="2590800" y="914400"/>
            <a:ext cx="3889251" cy="5822232"/>
          </a:xfrm>
          <a:prstGeom prst="rect">
            <a:avLst/>
          </a:prstGeom>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dirty="0" smtClean="0"/>
              <a:t>Components of Fluency</a:t>
            </a:r>
          </a:p>
        </p:txBody>
      </p:sp>
      <p:sp>
        <p:nvSpPr>
          <p:cNvPr id="44035" name="Rectangle 3"/>
          <p:cNvSpPr>
            <a:spLocks noGrp="1" noChangeArrowheads="1"/>
          </p:cNvSpPr>
          <p:nvPr>
            <p:ph idx="1"/>
          </p:nvPr>
        </p:nvSpPr>
        <p:spPr>
          <a:xfrm>
            <a:off x="685800" y="1295401"/>
            <a:ext cx="8001000" cy="5175776"/>
          </a:xfrm>
        </p:spPr>
        <p:txBody>
          <a:bodyPr/>
          <a:lstStyle/>
          <a:p>
            <a:pPr eaLnBrk="1" hangingPunct="1">
              <a:buClr>
                <a:schemeClr val="accent6"/>
              </a:buClr>
              <a:defRPr/>
            </a:pPr>
            <a:r>
              <a:rPr lang="en-US" sz="2800" dirty="0" smtClean="0"/>
              <a:t>Rate</a:t>
            </a:r>
          </a:p>
          <a:p>
            <a:pPr eaLnBrk="1" hangingPunct="1">
              <a:buClr>
                <a:schemeClr val="accent6"/>
              </a:buClr>
              <a:defRPr/>
            </a:pPr>
            <a:r>
              <a:rPr lang="en-US" sz="2800" dirty="0" smtClean="0"/>
              <a:t>Automaticity/accuracy:</a:t>
            </a:r>
          </a:p>
          <a:p>
            <a:pPr lvl="1" eaLnBrk="1" hangingPunct="1">
              <a:buClr>
                <a:schemeClr val="bg1">
                  <a:lumMod val="60000"/>
                  <a:lumOff val="40000"/>
                </a:schemeClr>
              </a:buClr>
              <a:defRPr/>
            </a:pPr>
            <a:r>
              <a:rPr lang="en-US" sz="2400" dirty="0" smtClean="0"/>
              <a:t>Recognizing common words</a:t>
            </a:r>
          </a:p>
          <a:p>
            <a:pPr lvl="1" eaLnBrk="1" hangingPunct="1">
              <a:buClr>
                <a:schemeClr val="bg1">
                  <a:lumMod val="60000"/>
                  <a:lumOff val="40000"/>
                </a:schemeClr>
              </a:buClr>
              <a:defRPr/>
            </a:pPr>
            <a:r>
              <a:rPr lang="en-US" sz="2400" dirty="0" smtClean="0"/>
              <a:t>Associating letter/letter combinations with their sounds</a:t>
            </a:r>
          </a:p>
          <a:p>
            <a:pPr lvl="1" eaLnBrk="1" hangingPunct="1">
              <a:buClr>
                <a:schemeClr val="bg1">
                  <a:lumMod val="60000"/>
                  <a:lumOff val="40000"/>
                </a:schemeClr>
              </a:buClr>
              <a:defRPr/>
            </a:pPr>
            <a:r>
              <a:rPr lang="en-US" sz="2400" dirty="0" smtClean="0"/>
              <a:t>Recognizing chunks/syllables within words</a:t>
            </a:r>
          </a:p>
          <a:p>
            <a:pPr lvl="1" eaLnBrk="1" hangingPunct="1">
              <a:buClr>
                <a:schemeClr val="bg1">
                  <a:lumMod val="60000"/>
                  <a:lumOff val="40000"/>
                </a:schemeClr>
              </a:buClr>
              <a:defRPr/>
            </a:pPr>
            <a:r>
              <a:rPr lang="en-US" sz="2400" dirty="0" smtClean="0"/>
              <a:t>Recognizing the meanings of words</a:t>
            </a:r>
            <a:endParaRPr lang="en-US" sz="2400" i="1" dirty="0" smtClean="0"/>
          </a:p>
          <a:p>
            <a:pPr>
              <a:lnSpc>
                <a:spcPct val="90000"/>
              </a:lnSpc>
              <a:buClr>
                <a:schemeClr val="accent6"/>
              </a:buClr>
              <a:defRPr/>
            </a:pPr>
            <a:r>
              <a:rPr lang="en-US" sz="2800" dirty="0" smtClean="0"/>
              <a:t>Prosody/phrasing </a:t>
            </a:r>
          </a:p>
          <a:p>
            <a:pPr lvl="1">
              <a:lnSpc>
                <a:spcPct val="90000"/>
              </a:lnSpc>
              <a:buClr>
                <a:schemeClr val="accent6"/>
              </a:buClr>
              <a:defRPr/>
            </a:pPr>
            <a:r>
              <a:rPr lang="en-US" sz="2400" dirty="0" smtClean="0"/>
              <a:t>Parsing phrases</a:t>
            </a:r>
          </a:p>
          <a:p>
            <a:pPr lvl="1">
              <a:lnSpc>
                <a:spcPct val="90000"/>
              </a:lnSpc>
              <a:buClr>
                <a:schemeClr val="accent6"/>
              </a:buClr>
              <a:defRPr/>
            </a:pPr>
            <a:r>
              <a:rPr lang="en-US" sz="2400" dirty="0" smtClean="0"/>
              <a:t>Expressive reading</a:t>
            </a:r>
          </a:p>
          <a:p>
            <a:pPr lvl="1">
              <a:lnSpc>
                <a:spcPct val="90000"/>
              </a:lnSpc>
              <a:buClr>
                <a:schemeClr val="accent6"/>
              </a:buClr>
              <a:defRPr/>
            </a:pPr>
            <a:r>
              <a:rPr lang="en-US" sz="2400" dirty="0" smtClean="0"/>
              <a:t>Punctuation</a:t>
            </a:r>
          </a:p>
          <a:p>
            <a:pPr>
              <a:lnSpc>
                <a:spcPct val="90000"/>
              </a:lnSpc>
              <a:buClr>
                <a:schemeClr val="accent6"/>
              </a:buClr>
              <a:defRPr/>
            </a:pPr>
            <a:r>
              <a:rPr lang="en-US" sz="2800" dirty="0" smtClean="0"/>
              <a:t>Comprehension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230188"/>
            <a:ext cx="8382000" cy="595548"/>
          </a:xfrm>
        </p:spPr>
        <p:txBody>
          <a:bodyPr/>
          <a:lstStyle/>
          <a:p>
            <a:pPr eaLnBrk="1" hangingPunct="1">
              <a:defRPr/>
            </a:pPr>
            <a:r>
              <a:rPr lang="en-US" sz="4300" dirty="0" smtClean="0">
                <a:solidFill>
                  <a:srgbClr val="FFCC99"/>
                </a:solidFill>
              </a:rPr>
              <a:t>Traits of Fluent Readers</a:t>
            </a:r>
          </a:p>
        </p:txBody>
      </p:sp>
      <p:sp>
        <p:nvSpPr>
          <p:cNvPr id="8195" name="Rectangle 3"/>
          <p:cNvSpPr>
            <a:spLocks noGrp="1" noChangeArrowheads="1"/>
          </p:cNvSpPr>
          <p:nvPr>
            <p:ph sz="half" idx="1"/>
          </p:nvPr>
        </p:nvSpPr>
        <p:spPr>
          <a:xfrm>
            <a:off x="381000" y="1411553"/>
            <a:ext cx="4114800" cy="4667945"/>
          </a:xfrm>
        </p:spPr>
        <p:txBody>
          <a:bodyPr/>
          <a:lstStyle/>
          <a:p>
            <a:pPr eaLnBrk="1" hangingPunct="1">
              <a:buClr>
                <a:schemeClr val="accent6"/>
              </a:buClr>
              <a:defRPr/>
            </a:pPr>
            <a:r>
              <a:rPr lang="en-US" dirty="0" smtClean="0"/>
              <a:t>Use knowledge of language to keep reading</a:t>
            </a:r>
          </a:p>
          <a:p>
            <a:pPr eaLnBrk="1" hangingPunct="1">
              <a:buClr>
                <a:schemeClr val="accent6"/>
              </a:buClr>
              <a:defRPr/>
            </a:pPr>
            <a:r>
              <a:rPr lang="en-US" dirty="0" smtClean="0"/>
              <a:t>Use an appropriate reading rate</a:t>
            </a:r>
          </a:p>
          <a:p>
            <a:pPr eaLnBrk="1" hangingPunct="1">
              <a:buClr>
                <a:schemeClr val="accent6"/>
              </a:buClr>
              <a:defRPr/>
            </a:pPr>
            <a:r>
              <a:rPr lang="en-US" dirty="0" smtClean="0"/>
              <a:t>Slow down to solve problems</a:t>
            </a:r>
          </a:p>
          <a:p>
            <a:pPr eaLnBrk="1" hangingPunct="1">
              <a:buClr>
                <a:schemeClr val="accent6"/>
              </a:buClr>
              <a:defRPr/>
            </a:pPr>
            <a:r>
              <a:rPr lang="en-US" dirty="0" smtClean="0"/>
              <a:t>Have automatic word recognition and word analysis skills</a:t>
            </a:r>
          </a:p>
          <a:p>
            <a:pPr eaLnBrk="1" hangingPunct="1">
              <a:buClr>
                <a:schemeClr val="accent6"/>
              </a:buClr>
              <a:defRPr/>
            </a:pPr>
            <a:endParaRPr lang="en-US" dirty="0" smtClean="0"/>
          </a:p>
        </p:txBody>
      </p:sp>
      <p:sp>
        <p:nvSpPr>
          <p:cNvPr id="4" name="Content Placeholder 3"/>
          <p:cNvSpPr>
            <a:spLocks noGrp="1"/>
          </p:cNvSpPr>
          <p:nvPr>
            <p:ph sz="half" idx="2"/>
          </p:nvPr>
        </p:nvSpPr>
        <p:spPr>
          <a:xfrm>
            <a:off x="4648200" y="1411553"/>
            <a:ext cx="4114800" cy="4667945"/>
          </a:xfrm>
        </p:spPr>
        <p:txBody>
          <a:bodyPr/>
          <a:lstStyle/>
          <a:p>
            <a:pPr>
              <a:buClr>
                <a:schemeClr val="accent6"/>
              </a:buClr>
              <a:defRPr/>
            </a:pPr>
            <a:r>
              <a:rPr lang="en-US" dirty="0" smtClean="0"/>
              <a:t>Use intonation to convey meaning</a:t>
            </a:r>
          </a:p>
          <a:p>
            <a:pPr>
              <a:buClr>
                <a:schemeClr val="accent6"/>
              </a:buClr>
              <a:defRPr/>
            </a:pPr>
            <a:r>
              <a:rPr lang="en-US" dirty="0" smtClean="0"/>
              <a:t>Adhere to punctuation cues</a:t>
            </a:r>
          </a:p>
          <a:p>
            <a:pPr>
              <a:buClr>
                <a:schemeClr val="accent6"/>
              </a:buClr>
              <a:defRPr/>
            </a:pPr>
            <a:r>
              <a:rPr lang="en-US" dirty="0" smtClean="0"/>
              <a:t>Use knowledge of story structure and expository text to keep reading</a:t>
            </a:r>
          </a:p>
          <a:p>
            <a:pPr>
              <a:buClr>
                <a:schemeClr val="accent6"/>
              </a:buClr>
              <a:defRPr/>
            </a:pPr>
            <a:r>
              <a:rPr lang="en-US" dirty="0" smtClean="0"/>
              <a:t>Reproduce the natural phrasing of the text</a:t>
            </a:r>
          </a:p>
          <a:p>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mtClean="0"/>
              <a:t>How Punctuation </a:t>
            </a:r>
            <a:br>
              <a:rPr lang="en-US" smtClean="0"/>
            </a:br>
            <a:r>
              <a:rPr lang="en-US" smtClean="0"/>
              <a:t>Can Change Meaning</a:t>
            </a:r>
          </a:p>
        </p:txBody>
      </p:sp>
      <p:sp>
        <p:nvSpPr>
          <p:cNvPr id="11267" name="Rectangle 3"/>
          <p:cNvSpPr>
            <a:spLocks noGrp="1" noChangeArrowheads="1"/>
          </p:cNvSpPr>
          <p:nvPr>
            <p:ph idx="1"/>
          </p:nvPr>
        </p:nvSpPr>
        <p:spPr>
          <a:xfrm>
            <a:off x="457200" y="1371600"/>
            <a:ext cx="8229600" cy="3624069"/>
          </a:xfrm>
        </p:spPr>
        <p:txBody>
          <a:bodyPr/>
          <a:lstStyle/>
          <a:p>
            <a:pPr eaLnBrk="1" hangingPunct="1">
              <a:buClr>
                <a:schemeClr val="accent6"/>
              </a:buClr>
              <a:buNone/>
              <a:defRPr/>
            </a:pPr>
            <a:endParaRPr lang="en-US" dirty="0" smtClean="0"/>
          </a:p>
          <a:p>
            <a:pPr eaLnBrk="1" hangingPunct="1">
              <a:buClr>
                <a:schemeClr val="accent6"/>
              </a:buClr>
              <a:defRPr/>
            </a:pPr>
            <a:r>
              <a:rPr lang="en-US" dirty="0" smtClean="0"/>
              <a:t>A panda eats, shoots, and leaves.</a:t>
            </a:r>
          </a:p>
          <a:p>
            <a:pPr lvl="1">
              <a:buClr>
                <a:schemeClr val="accent6"/>
              </a:buClr>
              <a:defRPr/>
            </a:pPr>
            <a:r>
              <a:rPr lang="en-US" dirty="0" smtClean="0"/>
              <a:t>The panda goes into a restaurant, orders a meal, eats it, shoots a fellow diner, and then leaves.</a:t>
            </a:r>
          </a:p>
          <a:p>
            <a:pPr>
              <a:spcBef>
                <a:spcPts val="1200"/>
              </a:spcBef>
              <a:buClr>
                <a:schemeClr val="accent6"/>
              </a:buClr>
              <a:defRPr/>
            </a:pPr>
            <a:r>
              <a:rPr lang="en-US" dirty="0" smtClean="0"/>
              <a:t>A panda eats shoots and leaves.</a:t>
            </a:r>
          </a:p>
          <a:p>
            <a:pPr lvl="1">
              <a:buClr>
                <a:schemeClr val="accent6"/>
              </a:buClr>
              <a:defRPr/>
            </a:pPr>
            <a:r>
              <a:rPr lang="en-US" dirty="0" smtClean="0"/>
              <a:t>The panda eats the shoots and leaves of a bamboo plant.</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91095"/>
          </a:xfrm>
        </p:spPr>
        <p:txBody>
          <a:bodyPr/>
          <a:lstStyle/>
          <a:p>
            <a:r>
              <a:rPr lang="en-US" dirty="0" smtClean="0"/>
              <a:t>Typical Instruction Given to Fluent and </a:t>
            </a:r>
            <a:r>
              <a:rPr lang="en-US" dirty="0" err="1" smtClean="0"/>
              <a:t>Disfluent</a:t>
            </a:r>
            <a:r>
              <a:rPr lang="en-US" dirty="0" smtClean="0"/>
              <a:t> Readers</a:t>
            </a:r>
            <a:endParaRPr lang="en-US" dirty="0"/>
          </a:p>
        </p:txBody>
      </p:sp>
      <p:pic>
        <p:nvPicPr>
          <p:cNvPr id="5" name="Picture 4" descr="10.7.png"/>
          <p:cNvPicPr>
            <a:picLocks noChangeAspect="1"/>
          </p:cNvPicPr>
          <p:nvPr/>
        </p:nvPicPr>
        <p:blipFill>
          <a:blip r:embed="rId2" cstate="print"/>
          <a:stretch>
            <a:fillRect/>
          </a:stretch>
        </p:blipFill>
        <p:spPr>
          <a:xfrm>
            <a:off x="522130" y="2286000"/>
            <a:ext cx="8137251" cy="3112014"/>
          </a:xfrm>
          <a:prstGeom prst="rect">
            <a:avLst/>
          </a:prstGeom>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Fluency Instruction for English Learners</a:t>
            </a:r>
            <a:endParaRPr lang="en-US" dirty="0"/>
          </a:p>
        </p:txBody>
      </p:sp>
      <p:sp>
        <p:nvSpPr>
          <p:cNvPr id="3" name="Content Placeholder 2"/>
          <p:cNvSpPr>
            <a:spLocks noGrp="1"/>
          </p:cNvSpPr>
          <p:nvPr>
            <p:ph idx="1"/>
          </p:nvPr>
        </p:nvSpPr>
        <p:spPr>
          <a:xfrm>
            <a:off x="381000" y="1219200"/>
            <a:ext cx="8534400" cy="5486400"/>
          </a:xfrm>
        </p:spPr>
        <p:txBody>
          <a:bodyPr/>
          <a:lstStyle/>
          <a:p>
            <a:r>
              <a:rPr lang="en-US" sz="2800" dirty="0" smtClean="0"/>
              <a:t>The teacher reads a short passage (on the student’s instructional level) to the English learner.</a:t>
            </a:r>
          </a:p>
          <a:p>
            <a:r>
              <a:rPr lang="en-US" sz="2800" dirty="0" smtClean="0"/>
              <a:t>The teacher and learner read the passage together.</a:t>
            </a:r>
          </a:p>
          <a:p>
            <a:r>
              <a:rPr lang="en-US" sz="2800" dirty="0" smtClean="0"/>
              <a:t>The learner reads the passage so the teacher can assess progress.</a:t>
            </a:r>
          </a:p>
          <a:p>
            <a:r>
              <a:rPr lang="en-US" sz="2800" dirty="0" smtClean="0"/>
              <a:t>The teacher times the learner’s reading, to record reading rate.</a:t>
            </a:r>
          </a:p>
          <a:p>
            <a:r>
              <a:rPr lang="en-US" sz="2800" dirty="0" smtClean="0"/>
              <a:t>The learner practices to increase rate and improve intonation.</a:t>
            </a:r>
          </a:p>
          <a:p>
            <a:r>
              <a:rPr lang="en-US" sz="2800" dirty="0" smtClean="0"/>
              <a:t>The learner listens to a recording of his/her reading to self-assess.</a:t>
            </a:r>
            <a:endParaRPr lang="en-US" sz="2800" dirty="0"/>
          </a:p>
        </p:txBody>
      </p:sp>
    </p:spTree>
  </p:cSld>
  <p:clrMapOvr>
    <a:masterClrMapping/>
  </p:clrMapOvr>
  <p:transition>
    <p:fade/>
  </p:transition>
</p:sld>
</file>

<file path=ppt/theme/theme1.xml><?xml version="1.0" encoding="utf-8"?>
<a:theme xmlns:a="http://schemas.openxmlformats.org/drawingml/2006/main" name="Globe">
  <a:themeElements>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475</TotalTime>
  <Words>717</Words>
  <Application>Microsoft Office PowerPoint</Application>
  <PresentationFormat>On-screen Show (4:3)</PresentationFormat>
  <Paragraphs>110</Paragraphs>
  <Slides>19</Slides>
  <Notes>1</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Globe</vt:lpstr>
      <vt:lpstr>Theme1</vt:lpstr>
      <vt:lpstr>White with Courier font for code slides</vt:lpstr>
      <vt:lpstr>Fluency</vt:lpstr>
      <vt:lpstr>Reflections on Fluency</vt:lpstr>
      <vt:lpstr>Introduction to Fluency</vt:lpstr>
      <vt:lpstr>NAEP’s Oral Reading Fluency Scale </vt:lpstr>
      <vt:lpstr>Components of Fluency</vt:lpstr>
      <vt:lpstr>Traits of Fluent Readers</vt:lpstr>
      <vt:lpstr>How Punctuation  Can Change Meaning</vt:lpstr>
      <vt:lpstr>Typical Instruction Given to Fluent and Disfluent Readers</vt:lpstr>
      <vt:lpstr>Fluency Instruction for English Learners</vt:lpstr>
      <vt:lpstr>Assessment of Fluency: Informal</vt:lpstr>
      <vt:lpstr>Assessment of Fluency: Formal</vt:lpstr>
      <vt:lpstr>Rubric for Reading Comprehension Based on Illinois’s Standard 1.B.1d for Early Elementary School English/Language Arts</vt:lpstr>
      <vt:lpstr>Suggested Fluency Instruction  for English Learners</vt:lpstr>
      <vt:lpstr>Intervention Strategies Focusing on Fluency</vt:lpstr>
      <vt:lpstr>Sample Record, Check, Chart</vt:lpstr>
      <vt:lpstr>More Intervention Strategies</vt:lpstr>
      <vt:lpstr>Sample Fluency Log</vt:lpstr>
      <vt:lpstr>Fluency and Technology</vt:lpstr>
      <vt:lpstr>Related Video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Fluency and Rate</dc:title>
  <dc:creator>Merlyn  De Vries</dc:creator>
  <cp:lastModifiedBy>Jeanie</cp:lastModifiedBy>
  <cp:revision>67</cp:revision>
  <cp:lastPrinted>1601-01-01T00:00:00Z</cp:lastPrinted>
  <dcterms:created xsi:type="dcterms:W3CDTF">2003-11-06T01:46:55Z</dcterms:created>
  <dcterms:modified xsi:type="dcterms:W3CDTF">2012-12-21T23:26:12Z</dcterms:modified>
</cp:coreProperties>
</file>